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113"/>
  </p:notesMasterIdLst>
  <p:handoutMasterIdLst>
    <p:handoutMasterId r:id="rId114"/>
  </p:handoutMasterIdLst>
  <p:sldIdLst>
    <p:sldId id="669" r:id="rId6"/>
    <p:sldId id="746" r:id="rId7"/>
    <p:sldId id="674" r:id="rId8"/>
    <p:sldId id="654" r:id="rId9"/>
    <p:sldId id="652" r:id="rId10"/>
    <p:sldId id="653" r:id="rId11"/>
    <p:sldId id="639" r:id="rId12"/>
    <p:sldId id="685" r:id="rId13"/>
    <p:sldId id="657" r:id="rId14"/>
    <p:sldId id="662" r:id="rId15"/>
    <p:sldId id="663" r:id="rId16"/>
    <p:sldId id="670" r:id="rId17"/>
    <p:sldId id="682" r:id="rId18"/>
    <p:sldId id="697" r:id="rId19"/>
    <p:sldId id="688" r:id="rId20"/>
    <p:sldId id="721" r:id="rId21"/>
    <p:sldId id="614" r:id="rId22"/>
    <p:sldId id="605" r:id="rId23"/>
    <p:sldId id="698" r:id="rId24"/>
    <p:sldId id="699" r:id="rId25"/>
    <p:sldId id="700" r:id="rId26"/>
    <p:sldId id="620" r:id="rId27"/>
    <p:sldId id="623" r:id="rId28"/>
    <p:sldId id="665" r:id="rId29"/>
    <p:sldId id="701" r:id="rId30"/>
    <p:sldId id="666" r:id="rId31"/>
    <p:sldId id="624" r:id="rId32"/>
    <p:sldId id="625" r:id="rId33"/>
    <p:sldId id="668" r:id="rId34"/>
    <p:sldId id="718" r:id="rId35"/>
    <p:sldId id="747" r:id="rId36"/>
    <p:sldId id="703" r:id="rId37"/>
    <p:sldId id="690" r:id="rId38"/>
    <p:sldId id="689" r:id="rId39"/>
    <p:sldId id="717" r:id="rId40"/>
    <p:sldId id="568" r:id="rId41"/>
    <p:sldId id="572" r:id="rId42"/>
    <p:sldId id="719" r:id="rId43"/>
    <p:sldId id="705" r:id="rId44"/>
    <p:sldId id="706" r:id="rId45"/>
    <p:sldId id="720" r:id="rId46"/>
    <p:sldId id="630" r:id="rId47"/>
    <p:sldId id="677" r:id="rId48"/>
    <p:sldId id="696" r:id="rId49"/>
    <p:sldId id="712" r:id="rId50"/>
    <p:sldId id="710" r:id="rId51"/>
    <p:sldId id="711" r:id="rId52"/>
    <p:sldId id="709" r:id="rId53"/>
    <p:sldId id="723" r:id="rId54"/>
    <p:sldId id="636" r:id="rId55"/>
    <p:sldId id="724" r:id="rId56"/>
    <p:sldId id="631" r:id="rId57"/>
    <p:sldId id="714" r:id="rId58"/>
    <p:sldId id="644" r:id="rId59"/>
    <p:sldId id="649" r:id="rId60"/>
    <p:sldId id="650" r:id="rId61"/>
    <p:sldId id="672" r:id="rId62"/>
    <p:sldId id="713" r:id="rId63"/>
    <p:sldId id="725" r:id="rId64"/>
    <p:sldId id="726" r:id="rId65"/>
    <p:sldId id="729" r:id="rId66"/>
    <p:sldId id="730" r:id="rId67"/>
    <p:sldId id="731" r:id="rId68"/>
    <p:sldId id="733" r:id="rId69"/>
    <p:sldId id="735" r:id="rId70"/>
    <p:sldId id="738" r:id="rId71"/>
    <p:sldId id="739" r:id="rId72"/>
    <p:sldId id="740" r:id="rId73"/>
    <p:sldId id="741" r:id="rId74"/>
    <p:sldId id="678" r:id="rId75"/>
    <p:sldId id="680" r:id="rId76"/>
    <p:sldId id="681" r:id="rId77"/>
    <p:sldId id="743" r:id="rId78"/>
    <p:sldId id="684" r:id="rId79"/>
    <p:sldId id="744" r:id="rId80"/>
    <p:sldId id="748" r:id="rId81"/>
    <p:sldId id="749" r:id="rId82"/>
    <p:sldId id="750" r:id="rId83"/>
    <p:sldId id="702" r:id="rId84"/>
    <p:sldId id="704" r:id="rId85"/>
    <p:sldId id="752" r:id="rId86"/>
    <p:sldId id="751" r:id="rId87"/>
    <p:sldId id="754" r:id="rId88"/>
    <p:sldId id="755" r:id="rId89"/>
    <p:sldId id="765" r:id="rId90"/>
    <p:sldId id="766" r:id="rId91"/>
    <p:sldId id="775" r:id="rId92"/>
    <p:sldId id="767" r:id="rId93"/>
    <p:sldId id="776" r:id="rId94"/>
    <p:sldId id="762" r:id="rId95"/>
    <p:sldId id="778" r:id="rId96"/>
    <p:sldId id="779" r:id="rId97"/>
    <p:sldId id="780" r:id="rId98"/>
    <p:sldId id="781" r:id="rId99"/>
    <p:sldId id="737" r:id="rId100"/>
    <p:sldId id="782" r:id="rId101"/>
    <p:sldId id="783" r:id="rId102"/>
    <p:sldId id="784" r:id="rId103"/>
    <p:sldId id="736" r:id="rId104"/>
    <p:sldId id="785" r:id="rId105"/>
    <p:sldId id="786" r:id="rId106"/>
    <p:sldId id="787" r:id="rId107"/>
    <p:sldId id="768" r:id="rId108"/>
    <p:sldId id="769" r:id="rId109"/>
    <p:sldId id="770" r:id="rId110"/>
    <p:sldId id="771" r:id="rId111"/>
    <p:sldId id="788" r:id="rId112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999999"/>
    <a:srgbClr val="E7E7E8"/>
    <a:srgbClr val="4D4D4D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4" autoAdjust="0"/>
    <p:restoredTop sz="81581" autoAdjust="0"/>
  </p:normalViewPr>
  <p:slideViewPr>
    <p:cSldViewPr snapToGrid="0">
      <p:cViewPr varScale="1">
        <p:scale>
          <a:sx n="169" d="100"/>
          <a:sy n="169" d="100"/>
        </p:scale>
        <p:origin x="1816" y="1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viewProps" Target="view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commentAuthors" Target="commentAuthor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97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68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5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89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62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32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0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5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5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9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5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5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16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6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2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48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7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6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2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2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78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68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9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03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5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Consistency: Availability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correlates with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revenue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generally does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not.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partial availably ?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100% PERFECT</a:t>
            </a:r>
          </a:p>
          <a:p>
            <a:pPr algn="ctr"/>
            <a:endParaRPr lang="en-US" sz="8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= $$$$$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7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51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2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043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4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96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231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2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9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66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17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85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4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79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089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1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32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20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31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4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52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8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6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156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783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59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82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30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22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18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1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45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99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60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19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13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0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87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72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658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545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75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49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73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705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80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130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38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63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2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424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35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2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069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46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786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42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4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6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INSTEAD</a:t>
            </a:r>
            <a:r>
              <a:rPr lang="en-US" baseline="0" noProof="0" dirty="0"/>
              <a:t> OF EXPLORING EMPIRICALLY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843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2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4327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44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4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4.png"/><Relationship Id="rId14" Type="http://schemas.microsoft.com/office/2007/relationships/diagramDrawing" Target="../diagrams/drawing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0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influxdata.com/influxdb/v1.7/query_language/functions/#-1,-1,LAST" TargetMode="External"/><Relationship Id="rId18" Type="http://schemas.openxmlformats.org/officeDocument/2006/relationships/hyperlink" Target="https://docs.influxdata.com/influxdb/v1.7/query_language/functions/#atan" TargetMode="External"/><Relationship Id="rId26" Type="http://schemas.openxmlformats.org/officeDocument/2006/relationships/hyperlink" Target="https://docs.influxdata.com/influxdb/v1.7/query_language/functions/#ceil" TargetMode="External"/><Relationship Id="rId39" Type="http://schemas.openxmlformats.org/officeDocument/2006/relationships/hyperlink" Target="https://docs.influxdata.com/influxdb/v1.7/query_language/functions/#elapsed" TargetMode="External"/><Relationship Id="rId21" Type="http://schemas.openxmlformats.org/officeDocument/2006/relationships/hyperlink" Target="https://docs.influxdata.com/influxdb/v1.7/query_language/functions/#min" TargetMode="External"/><Relationship Id="rId34" Type="http://schemas.openxmlformats.org/officeDocument/2006/relationships/hyperlink" Target="https://docs.influxdata.com/influxdb/v1.7/query_language/functions/#cumulative-sum" TargetMode="External"/><Relationship Id="rId42" Type="http://schemas.openxmlformats.org/officeDocument/2006/relationships/hyperlink" Target="https://docs.influxdata.com/influxdb/v1.7/query_language/functions/#histogram" TargetMode="External"/><Relationship Id="rId47" Type="http://schemas.openxmlformats.org/officeDocument/2006/relationships/hyperlink" Target="https://docs.influxdata.com/influxdb/v1.7/query_language/functions/#moving-average" TargetMode="External"/><Relationship Id="rId50" Type="http://schemas.openxmlformats.org/officeDocument/2006/relationships/hyperlink" Target="https://docs.influxdata.com/influxdb/v1.7/query_language/functions/#pow" TargetMode="External"/><Relationship Id="rId7" Type="http://schemas.openxmlformats.org/officeDocument/2006/relationships/hyperlink" Target="https://docs.influxdata.com/influxdb/v1.7/query_language/functions/#chande-momentum-oscillator" TargetMode="External"/><Relationship Id="rId2" Type="http://schemas.openxmlformats.org/officeDocument/2006/relationships/notesSlide" Target="../notesSlides/notesSlide64.xml"/><Relationship Id="rId16" Type="http://schemas.openxmlformats.org/officeDocument/2006/relationships/hyperlink" Target="https://docs.influxdata.com/influxdb/v1.7/query_language/functions/#mean" TargetMode="External"/><Relationship Id="rId29" Type="http://schemas.openxmlformats.org/officeDocument/2006/relationships/hyperlink" Target="https://docs.influxdata.com/influxdb/v1.7/query_language/functions/#sample" TargetMode="External"/><Relationship Id="rId11" Type="http://schemas.openxmlformats.org/officeDocument/2006/relationships/hyperlink" Target="https://docs.influxdata.com/influxdb/v1.7/query_language/functions/#exponential-moving-average" TargetMode="External"/><Relationship Id="rId24" Type="http://schemas.openxmlformats.org/officeDocument/2006/relationships/hyperlink" Target="https://docs.influxdata.com/influxdb/v1.7/query_language/functions/#mode" TargetMode="External"/><Relationship Id="rId32" Type="http://schemas.openxmlformats.org/officeDocument/2006/relationships/hyperlink" Target="https://docs.influxdata.com/influxdb/v1.7/query_language/functions/#stddev" TargetMode="External"/><Relationship Id="rId37" Type="http://schemas.openxmlformats.org/officeDocument/2006/relationships/hyperlink" Target="https://docs.influxdata.com/influxdb/v1.7/query_language/functions/#derivative" TargetMode="External"/><Relationship Id="rId40" Type="http://schemas.openxmlformats.org/officeDocument/2006/relationships/hyperlink" Target="https://docs.influxdata.com/influxdb/v1.7/query_language/functions/#exp" TargetMode="External"/><Relationship Id="rId45" Type="http://schemas.openxmlformats.org/officeDocument/2006/relationships/hyperlink" Target="https://docs.influxdata.com/influxdb/v1.7/query_language/functions/#log2" TargetMode="External"/><Relationship Id="rId53" Type="http://schemas.openxmlformats.org/officeDocument/2006/relationships/hyperlink" Target="https://docs.influxdata.com/influxdb/v1.7/query_language/functions/#sqrt" TargetMode="External"/><Relationship Id="rId5" Type="http://schemas.openxmlformats.org/officeDocument/2006/relationships/hyperlink" Target="https://docs.influxdata.com/influxdb/v1.7/query_language/functions/#abs" TargetMode="External"/><Relationship Id="rId10" Type="http://schemas.openxmlformats.org/officeDocument/2006/relationships/hyperlink" Target="https://docs.influxdata.com/influxdb/v1.7/query_language/functions/#acos" TargetMode="External"/><Relationship Id="rId19" Type="http://schemas.openxmlformats.org/officeDocument/2006/relationships/hyperlink" Target="https://docs.influxdata.com/influxdb/v1.7/query_language/functions/#kaufmans-efficiency-ratio" TargetMode="External"/><Relationship Id="rId31" Type="http://schemas.openxmlformats.org/officeDocument/2006/relationships/hyperlink" Target="https://docs.influxdata.com/influxdb/v1.7/query_language/functions/#triple-exponential-derivative" TargetMode="External"/><Relationship Id="rId44" Type="http://schemas.openxmlformats.org/officeDocument/2006/relationships/hyperlink" Target="https://docs.influxdata.com/influxdb/v1.7/query_language/functions/#log" TargetMode="External"/><Relationship Id="rId52" Type="http://schemas.openxmlformats.org/officeDocument/2006/relationships/hyperlink" Target="https://docs.influxdata.com/influxdb/v1.7/query_language/functions/#sin" TargetMode="External"/><Relationship Id="rId4" Type="http://schemas.openxmlformats.org/officeDocument/2006/relationships/hyperlink" Target="https://docs.influxdata.com/influxdb/v1.7/query_language/functions/#bottom" TargetMode="External"/><Relationship Id="rId9" Type="http://schemas.openxmlformats.org/officeDocument/2006/relationships/hyperlink" Target="https://docs.influxdata.com/influxdb/v1.7/query_language/functions/#-1,-1,FIRST" TargetMode="External"/><Relationship Id="rId14" Type="http://schemas.openxmlformats.org/officeDocument/2006/relationships/hyperlink" Target="https://docs.influxdata.com/influxdb/v1.7/query_language/functions/#asin" TargetMode="External"/><Relationship Id="rId22" Type="http://schemas.openxmlformats.org/officeDocument/2006/relationships/hyperlink" Target="https://docs.influxdata.com/influxdb/v1.7/query_language/functions/#atan2" TargetMode="External"/><Relationship Id="rId27" Type="http://schemas.openxmlformats.org/officeDocument/2006/relationships/hyperlink" Target="https://docs.influxdata.com/influxdb/v1.7/query_language/functions/#triple-exponential-moving-average" TargetMode="External"/><Relationship Id="rId30" Type="http://schemas.openxmlformats.org/officeDocument/2006/relationships/hyperlink" Target="https://docs.influxdata.com/influxdb/v1.7/query_language/functions/#cos" TargetMode="External"/><Relationship Id="rId35" Type="http://schemas.openxmlformats.org/officeDocument/2006/relationships/hyperlink" Target="https://docs.influxdata.com/influxdb/v1.7/query_language/functions/#relative-strength-index" TargetMode="External"/><Relationship Id="rId43" Type="http://schemas.openxmlformats.org/officeDocument/2006/relationships/hyperlink" Target="https://docs.influxdata.com/influxdb/v1.7/query_language/functions/#ln" TargetMode="External"/><Relationship Id="rId48" Type="http://schemas.openxmlformats.org/officeDocument/2006/relationships/hyperlink" Target="https://docs.influxdata.com/influxdb/v1.7/query_language/functions/#non-negative-derivative" TargetMode="External"/><Relationship Id="rId8" Type="http://schemas.openxmlformats.org/officeDocument/2006/relationships/hyperlink" Target="https://docs.influxdata.com/influxdb/v1.7/query_language/functions/#distinct" TargetMode="External"/><Relationship Id="rId51" Type="http://schemas.openxmlformats.org/officeDocument/2006/relationships/hyperlink" Target="https://docs.influxdata.com/influxdb/v1.7/query_language/functions/#round" TargetMode="External"/><Relationship Id="rId3" Type="http://schemas.openxmlformats.org/officeDocument/2006/relationships/hyperlink" Target="https://docs.influxdata.com/influxdb/v1.7/query_language/functions/#count" TargetMode="External"/><Relationship Id="rId12" Type="http://schemas.openxmlformats.org/officeDocument/2006/relationships/hyperlink" Target="https://docs.influxdata.com/influxdb/v1.7/query_language/functions/#integral" TargetMode="External"/><Relationship Id="rId17" Type="http://schemas.openxmlformats.org/officeDocument/2006/relationships/hyperlink" Target="https://docs.influxdata.com/influxdb/v1.7/query_language/functions/#max" TargetMode="External"/><Relationship Id="rId25" Type="http://schemas.openxmlformats.org/officeDocument/2006/relationships/hyperlink" Target="https://docs.influxdata.com/influxdb/v1.7/query_language/functions/#percentile" TargetMode="External"/><Relationship Id="rId33" Type="http://schemas.openxmlformats.org/officeDocument/2006/relationships/hyperlink" Target="https://docs.influxdata.com/influxdb/v1.7/query_language/functions/#top" TargetMode="External"/><Relationship Id="rId38" Type="http://schemas.openxmlformats.org/officeDocument/2006/relationships/hyperlink" Target="https://docs.influxdata.com/influxdb/v1.7/query_language/functions/#difference" TargetMode="External"/><Relationship Id="rId46" Type="http://schemas.openxmlformats.org/officeDocument/2006/relationships/hyperlink" Target="https://docs.influxdata.com/influxdb/v1.7/query_language/functions/#log10" TargetMode="External"/><Relationship Id="rId20" Type="http://schemas.openxmlformats.org/officeDocument/2006/relationships/hyperlink" Target="https://docs.influxdata.com/influxdb/v1.7/query_language/functions/#median" TargetMode="External"/><Relationship Id="rId41" Type="http://schemas.openxmlformats.org/officeDocument/2006/relationships/hyperlink" Target="https://docs.influxdata.com/influxdb/v1.7/query_language/functions/#floor" TargetMode="External"/><Relationship Id="rId54" Type="http://schemas.openxmlformats.org/officeDocument/2006/relationships/hyperlink" Target="https://docs.influxdata.com/influxdb/v1.7/query_language/functions/#ta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fluxdata.com/influxdb/v1.7/query_language/functions/#holt-winters" TargetMode="External"/><Relationship Id="rId15" Type="http://schemas.openxmlformats.org/officeDocument/2006/relationships/hyperlink" Target="https://docs.influxdata.com/influxdb/v1.7/query_language/functions/#double-exponential-moving-average" TargetMode="External"/><Relationship Id="rId23" Type="http://schemas.openxmlformats.org/officeDocument/2006/relationships/hyperlink" Target="https://docs.influxdata.com/influxdb/v1.7/query_language/functions/#kaufmans-adaptive-moving-average" TargetMode="External"/><Relationship Id="rId28" Type="http://schemas.openxmlformats.org/officeDocument/2006/relationships/hyperlink" Target="https://docs.influxdata.com/influxdb/v1.7/query_language/functions/#spread" TargetMode="External"/><Relationship Id="rId36" Type="http://schemas.openxmlformats.org/officeDocument/2006/relationships/hyperlink" Target="https://docs.influxdata.com/influxdb/v1.7/query_language/functions/#sum" TargetMode="External"/><Relationship Id="rId49" Type="http://schemas.openxmlformats.org/officeDocument/2006/relationships/hyperlink" Target="https://docs.influxdata.com/influxdb/v1.7/query_language/functions/#non-negative-differenc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TRADEOFFS OF DATA ARCHITECTURES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 a következőre: „silicon valley movie”">
            <a:extLst>
              <a:ext uri="{FF2B5EF4-FFF2-40B4-BE49-F238E27FC236}">
                <a16:creationId xmlns:a16="http://schemas.microsoft.com/office/drawing/2014/main" id="{0A5F15E0-561B-4F8F-8BE9-492E70D3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/>
          <a:stretch/>
        </p:blipFill>
        <p:spPr bwMode="auto">
          <a:xfrm>
            <a:off x="5995175" y="1248597"/>
            <a:ext cx="4620871" cy="48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AC886E-2B37-424C-88C6-BA0109813193}"/>
              </a:ext>
            </a:extLst>
          </p:cNvPr>
          <p:cNvSpPr/>
          <p:nvPr/>
        </p:nvSpPr>
        <p:spPr>
          <a:xfrm>
            <a:off x="1026250" y="2921168"/>
            <a:ext cx="3627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STARTUPS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976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RECOMMENDATION ENGINE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9A3FF-D0C1-4D1A-9B5A-C5F02CDB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300"/>
            <a:ext cx="12192000" cy="19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6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DBMS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AAF0E-EB5E-4F80-8386-FE263A5B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58" y="1652574"/>
            <a:ext cx="7972483" cy="3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pic>
        <p:nvPicPr>
          <p:cNvPr id="4" name="Picture 2" descr="Képtalálat a következőre: „neo4j”">
            <a:extLst>
              <a:ext uri="{FF2B5EF4-FFF2-40B4-BE49-F238E27FC236}">
                <a16:creationId xmlns:a16="http://schemas.microsoft.com/office/drawing/2014/main" id="{60A6C5A0-4628-4D66-B35D-C34EA9FD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83" y="2059625"/>
            <a:ext cx="579150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821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1112417"/>
            <a:ext cx="5213825" cy="2105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3397729"/>
            <a:ext cx="7456389" cy="29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7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– CLASSICAL FLOW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7412349" y="333326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RDBMS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182283" y="1460033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OCR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3068" y="1381556"/>
            <a:ext cx="1582733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STRUCTURED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2102" y="1441310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32686" y="1450671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DIGITAL TEXT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501926" y="1390918"/>
            <a:ext cx="1279527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ETL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5400000">
            <a:off x="8560207" y="2292208"/>
            <a:ext cx="441134" cy="78163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10800000" flipV="1">
            <a:off x="5429571" y="4090795"/>
            <a:ext cx="1709730" cy="76797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DATA 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5522" y="4090795"/>
            <a:ext cx="1592266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SOME STRUCTURED DATA</a:t>
            </a:r>
          </a:p>
        </p:txBody>
      </p:sp>
      <p:sp>
        <p:nvSpPr>
          <p:cNvPr id="29" name="Right Arrow 28"/>
          <p:cNvSpPr/>
          <p:nvPr/>
        </p:nvSpPr>
        <p:spPr>
          <a:xfrm flipH="1">
            <a:off x="1630676" y="4079222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7574" y="308670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326072" y="3396242"/>
            <a:ext cx="868593" cy="673644"/>
            <a:chOff x="1417550" y="0"/>
            <a:chExt cx="625317" cy="393351"/>
          </a:xfrm>
        </p:grpSpPr>
        <p:sp>
          <p:nvSpPr>
            <p:cNvPr id="27" name="Rounded Rectangle 26"/>
            <p:cNvSpPr/>
            <p:nvPr/>
          </p:nvSpPr>
          <p:spPr>
            <a:xfrm>
              <a:off x="1417550" y="0"/>
              <a:ext cx="625317" cy="3933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429071" y="11521"/>
              <a:ext cx="602275" cy="370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chemeClr val="tx1"/>
                  </a:solidFill>
                  <a:latin typeface="Agency FB" panose="020B0503020202020204" pitchFamily="34" charset="0"/>
                </a:rPr>
                <a:t>SQL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782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SEARCH ENGINE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186523" y="2914512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474864" y="3131261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ext Placeholder 55"/>
          <p:cNvSpPr txBox="1">
            <a:spLocks/>
          </p:cNvSpPr>
          <p:nvPr/>
        </p:nvSpPr>
        <p:spPr>
          <a:xfrm>
            <a:off x="5892303" y="1510239"/>
            <a:ext cx="4024896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Rich Document Parsing or NLP</a:t>
            </a:r>
          </a:p>
          <a:p>
            <a:pPr algn="ctr"/>
            <a:endParaRPr lang="en-US" sz="200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765" y="1532729"/>
            <a:ext cx="513079" cy="36648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3" name="Text Placeholder 55"/>
          <p:cNvSpPr txBox="1">
            <a:spLocks/>
          </p:cNvSpPr>
          <p:nvPr/>
        </p:nvSpPr>
        <p:spPr>
          <a:xfrm>
            <a:off x="6096000" y="1768484"/>
            <a:ext cx="3182830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Text Analysis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20" y="2002372"/>
            <a:ext cx="422681" cy="390979"/>
          </a:xfrm>
          <a:prstGeom prst="rect">
            <a:avLst/>
          </a:prstGeom>
        </p:spPr>
      </p:pic>
      <p:graphicFrame>
        <p:nvGraphicFramePr>
          <p:cNvPr id="41" name="Diagram 40"/>
          <p:cNvGraphicFramePr/>
          <p:nvPr/>
        </p:nvGraphicFramePr>
        <p:xfrm>
          <a:off x="6348523" y="4665104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2" name="Right Arrow 41"/>
          <p:cNvSpPr/>
          <p:nvPr/>
        </p:nvSpPr>
        <p:spPr>
          <a:xfrm>
            <a:off x="3984920" y="2519031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58030" y="2446715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96000" y="2667957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8">
            <a:extLst>
              <a:ext uri="{FF2B5EF4-FFF2-40B4-BE49-F238E27FC236}">
                <a16:creationId xmlns:a16="http://schemas.microsoft.com/office/drawing/2014/main" id="{D0D3CEB6-4BEA-439D-B42D-DE13797CEA60}"/>
              </a:ext>
            </a:extLst>
          </p:cNvPr>
          <p:cNvSpPr/>
          <p:nvPr/>
        </p:nvSpPr>
        <p:spPr>
          <a:xfrm flipH="1">
            <a:off x="3984920" y="4661935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1163132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ADVANCED ANALYTICS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564316" y="251069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852657" y="2727440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graphicFrame>
        <p:nvGraphicFramePr>
          <p:cNvPr id="41" name="Diagram 40"/>
          <p:cNvGraphicFramePr/>
          <p:nvPr/>
        </p:nvGraphicFramePr>
        <p:xfrm>
          <a:off x="6726316" y="4261283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6" name="Rectangle 45"/>
          <p:cNvSpPr/>
          <p:nvPr/>
        </p:nvSpPr>
        <p:spPr>
          <a:xfrm>
            <a:off x="6473793" y="226413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Right Arrow 42">
            <a:extLst>
              <a:ext uri="{FF2B5EF4-FFF2-40B4-BE49-F238E27FC236}">
                <a16:creationId xmlns:a16="http://schemas.microsoft.com/office/drawing/2014/main" id="{6B34D5CD-2FEF-4481-B450-7ED9D7E449B7}"/>
              </a:ext>
            </a:extLst>
          </p:cNvPr>
          <p:cNvSpPr/>
          <p:nvPr/>
        </p:nvSpPr>
        <p:spPr>
          <a:xfrm flipH="1">
            <a:off x="5607656" y="2503037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A6EE2B9D-E2F0-4AD4-93EF-C3A649BD3692}"/>
              </a:ext>
            </a:extLst>
          </p:cNvPr>
          <p:cNvSpPr/>
          <p:nvPr/>
        </p:nvSpPr>
        <p:spPr>
          <a:xfrm>
            <a:off x="4207200" y="2297058"/>
            <a:ext cx="1226682" cy="1158792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NEO4J</a:t>
            </a:r>
            <a:endParaRPr lang="en-US" dirty="0"/>
          </a:p>
        </p:txBody>
      </p:sp>
      <p:sp>
        <p:nvSpPr>
          <p:cNvPr id="18" name="Right Arrow 42">
            <a:extLst>
              <a:ext uri="{FF2B5EF4-FFF2-40B4-BE49-F238E27FC236}">
                <a16:creationId xmlns:a16="http://schemas.microsoft.com/office/drawing/2014/main" id="{E138AD12-6AE5-4791-B05A-CAC2E96AE022}"/>
              </a:ext>
            </a:extLst>
          </p:cNvPr>
          <p:cNvSpPr/>
          <p:nvPr/>
        </p:nvSpPr>
        <p:spPr>
          <a:xfrm flipH="1">
            <a:off x="3347309" y="2468174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9" name="Picture 2" descr="https://media.licdn.com/mpr/mpr/AAIAAgDGAAAAAQAAAAAAAAvbAAAAJDI1ODNhZDAyLTQ0MzgtNDNmNy05ZTZhLTk0NTVlN2I3NzIyNA.png">
            <a:extLst>
              <a:ext uri="{FF2B5EF4-FFF2-40B4-BE49-F238E27FC236}">
                <a16:creationId xmlns:a16="http://schemas.microsoft.com/office/drawing/2014/main" id="{8C4009C2-A8B1-40D5-A4A2-B8D64410E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7"/>
          <a:stretch/>
        </p:blipFill>
        <p:spPr bwMode="auto">
          <a:xfrm>
            <a:off x="1682124" y="2036454"/>
            <a:ext cx="1569990" cy="15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42">
            <a:extLst>
              <a:ext uri="{FF2B5EF4-FFF2-40B4-BE49-F238E27FC236}">
                <a16:creationId xmlns:a16="http://schemas.microsoft.com/office/drawing/2014/main" id="{B58814D0-E3D6-4BAF-9085-5262FE0F013A}"/>
              </a:ext>
            </a:extLst>
          </p:cNvPr>
          <p:cNvSpPr/>
          <p:nvPr/>
        </p:nvSpPr>
        <p:spPr>
          <a:xfrm flipH="1">
            <a:off x="5602708" y="4375191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1" name="Picture 2" descr="Képtalálat a következőre: „h2o machine learning”">
            <a:extLst>
              <a:ext uri="{FF2B5EF4-FFF2-40B4-BE49-F238E27FC236}">
                <a16:creationId xmlns:a16="http://schemas.microsoft.com/office/drawing/2014/main" id="{64625CF9-AABE-420F-9D0B-099F5EFD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09" y="4316605"/>
            <a:ext cx="99695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42">
            <a:extLst>
              <a:ext uri="{FF2B5EF4-FFF2-40B4-BE49-F238E27FC236}">
                <a16:creationId xmlns:a16="http://schemas.microsoft.com/office/drawing/2014/main" id="{381C651C-C576-4683-BFF9-D50AD946F013}"/>
              </a:ext>
            </a:extLst>
          </p:cNvPr>
          <p:cNvSpPr/>
          <p:nvPr/>
        </p:nvSpPr>
        <p:spPr>
          <a:xfrm rot="16200000" flipH="1">
            <a:off x="4531734" y="3484440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42">
            <a:extLst>
              <a:ext uri="{FF2B5EF4-FFF2-40B4-BE49-F238E27FC236}">
                <a16:creationId xmlns:a16="http://schemas.microsoft.com/office/drawing/2014/main" id="{1745E430-B932-4968-9487-58D1F4DA159D}"/>
              </a:ext>
            </a:extLst>
          </p:cNvPr>
          <p:cNvSpPr/>
          <p:nvPr/>
        </p:nvSpPr>
        <p:spPr>
          <a:xfrm flipH="1">
            <a:off x="3433920" y="4365628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2D8E9-EA1B-4419-815C-4A9E9605E6BA}"/>
              </a:ext>
            </a:extLst>
          </p:cNvPr>
          <p:cNvSpPr/>
          <p:nvPr/>
        </p:nvSpPr>
        <p:spPr>
          <a:xfrm>
            <a:off x="1919533" y="4233469"/>
            <a:ext cx="109517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226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SCHEMA</a:t>
            </a:r>
          </a:p>
        </p:txBody>
      </p:sp>
      <p:pic>
        <p:nvPicPr>
          <p:cNvPr id="1026" name="Picture 2" descr="dat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1" y="1107337"/>
            <a:ext cx="7838954" cy="49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8637667" y="1107337"/>
            <a:ext cx="30128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Entity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offshore legal entity. This could be a company, trust, foundation …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Officer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person or company who plays a role in an offshore entity, such as beneficiary, director, or shareholder. 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Intermediary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go-between for someone seeking an offshore corporation and an offshore service provider — usually a law-firm or a middleman that asks an offshore service provider to create an offshore firm.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Address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registered address</a:t>
            </a:r>
          </a:p>
        </p:txBody>
      </p:sp>
    </p:spTree>
    <p:extLst>
      <p:ext uri="{BB962C8B-B14F-4D97-AF65-F5344CB8AC3E}">
        <p14:creationId xmlns:p14="http://schemas.microsoft.com/office/powerpoint/2010/main" val="159535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STARTUPS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48" r="1865" b="13300"/>
          <a:stretch/>
        </p:blipFill>
        <p:spPr>
          <a:xfrm>
            <a:off x="6909622" y="2223250"/>
            <a:ext cx="4140435" cy="2411500"/>
          </a:xfrm>
          <a:prstGeom prst="rect">
            <a:avLst/>
          </a:prstGeom>
        </p:spPr>
      </p:pic>
      <p:pic>
        <p:nvPicPr>
          <p:cNvPr id="2050" name="Picture 2" descr="Képtalálat a következőre: „asana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96" y="4634750"/>
            <a:ext cx="1320032" cy="33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y globalization 4.0 is on the top of the C-suite&amp;#39;s agenda | Zurich  Insurance">
            <a:extLst>
              <a:ext uri="{FF2B5EF4-FFF2-40B4-BE49-F238E27FC236}">
                <a16:creationId xmlns:a16="http://schemas.microsoft.com/office/drawing/2014/main" id="{E9C1D354-17FB-174E-B84E-896487FD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4" y="2327969"/>
            <a:ext cx="3879272" cy="1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6AFD8-ADBA-B947-B6D0-C7741164CFC3}"/>
              </a:ext>
            </a:extLst>
          </p:cNvPr>
          <p:cNvSpPr txBox="1"/>
          <p:nvPr/>
        </p:nvSpPr>
        <p:spPr>
          <a:xfrm>
            <a:off x="-243512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GLOBAL ENTERPRISE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33F85-BF2E-314A-869E-E06055F91CA5}"/>
              </a:ext>
            </a:extLst>
          </p:cNvPr>
          <p:cNvSpPr txBox="1"/>
          <p:nvPr/>
        </p:nvSpPr>
        <p:spPr>
          <a:xfrm>
            <a:off x="5997959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HYPER SCALE CAPACITY</a:t>
            </a:r>
          </a:p>
        </p:txBody>
      </p:sp>
    </p:spTree>
    <p:extLst>
      <p:ext uri="{BB962C8B-B14F-4D97-AF65-F5344CB8AC3E}">
        <p14:creationId xmlns:p14="http://schemas.microsoft.com/office/powerpoint/2010/main" val="552405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096" y="1222322"/>
            <a:ext cx="111084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SOURCE </a:t>
            </a: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IS SOFTWARE WITH SOURCE CODE THAT ANYONE CAN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INSPECT,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MODIFY,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ENHANCE.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Ã©ptalÃ¡lat a kÃ¶vetkezÅre: âopen sourceâ">
            <a:extLst>
              <a:ext uri="{FF2B5EF4-FFF2-40B4-BE49-F238E27FC236}">
                <a16:creationId xmlns:a16="http://schemas.microsoft.com/office/drawing/2014/main" id="{DCCCB5F6-6494-46B4-B907-8FE214DC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5065582"/>
            <a:ext cx="1352258" cy="11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Ã©ptalÃ¡lat a kÃ¶vetkezÅre: âapache software foundationâ">
            <a:extLst>
              <a:ext uri="{FF2B5EF4-FFF2-40B4-BE49-F238E27FC236}">
                <a16:creationId xmlns:a16="http://schemas.microsoft.com/office/drawing/2014/main" id="{B5AC5B74-D61C-47C9-BBD6-B1A8BE67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49" y="4921472"/>
            <a:ext cx="2985294" cy="14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Ã©ptalÃ¡lat a kÃ¶vetkezÅre: âFree Software Foundationâ">
            <a:extLst>
              <a:ext uri="{FF2B5EF4-FFF2-40B4-BE49-F238E27FC236}">
                <a16:creationId xmlns:a16="http://schemas.microsoft.com/office/drawing/2014/main" id="{73A48049-97A3-4126-B44A-3388763D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00" y="5059630"/>
            <a:ext cx="2096881" cy="10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COST OF STORAGE / COST OF COMPUTATION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10B55-A105-4E09-8C26-D5DEBFBA097E}"/>
              </a:ext>
            </a:extLst>
          </p:cNvPr>
          <p:cNvSpPr/>
          <p:nvPr/>
        </p:nvSpPr>
        <p:spPr>
          <a:xfrm>
            <a:off x="3695745" y="1344476"/>
            <a:ext cx="4339650" cy="464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1 Gigabyte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$2.64 billion </a:t>
            </a:r>
            <a:r>
              <a:rPr lang="en-US" sz="2800" dirty="0">
                <a:latin typeface="Arial Black" panose="020B0A04020102020204" pitchFamily="34" charset="0"/>
              </a:rPr>
              <a:t>in 1965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$0.09 </a:t>
            </a:r>
            <a:r>
              <a:rPr lang="en-US" sz="2800" dirty="0">
                <a:latin typeface="Arial Black" panose="020B0A04020102020204" pitchFamily="34" charset="0"/>
              </a:rPr>
              <a:t>in 2020 (India)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4D69560-E826-4B1E-9E8D-71ADF8841EDE}"/>
              </a:ext>
            </a:extLst>
          </p:cNvPr>
          <p:cNvSpPr/>
          <p:nvPr/>
        </p:nvSpPr>
        <p:spPr>
          <a:xfrm rot="16200000">
            <a:off x="5580940" y="2987912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CHANGE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439736" y="1738999"/>
            <a:ext cx="939668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 </a:t>
            </a:r>
            <a:r>
              <a:rPr lang="en-US" sz="3200" spc="-2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+ highly available + large 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economically feasible way</a:t>
            </a:r>
          </a:p>
        </p:txBody>
      </p:sp>
    </p:spTree>
    <p:extLst>
      <p:ext uri="{BB962C8B-B14F-4D97-AF65-F5344CB8AC3E}">
        <p14:creationId xmlns:p14="http://schemas.microsoft.com/office/powerpoint/2010/main" val="4317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FIRST IDEA: DISTRIBUTED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36" y="2309974"/>
            <a:ext cx="5247608" cy="29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SERVER – CLIENT ARCHITECTURE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7" y="4491797"/>
            <a:ext cx="1171083" cy="1801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 flipH="1">
            <a:off x="5263928" y="2990039"/>
            <a:ext cx="382389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263928" y="2990039"/>
            <a:ext cx="2616084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1851306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5294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8" y="3307967"/>
            <a:ext cx="1940573" cy="298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>
            <a:off x="5646317" y="2990039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648674" y="2990039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9764" y="4073954"/>
            <a:ext cx="2201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VERTICAL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1440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5388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211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6822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7985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557" y="4911242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0497" y="3032603"/>
            <a:ext cx="31406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HORIZONTAL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229593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REPLICATION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AB16-2929-4A80-A23D-717E2FAAB5F1}"/>
              </a:ext>
            </a:extLst>
          </p:cNvPr>
          <p:cNvSpPr/>
          <p:nvPr/>
        </p:nvSpPr>
        <p:spPr>
          <a:xfrm>
            <a:off x="3155768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104679" y="2714675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REPLICATION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23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LOAD BALANCER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CADED-911D-46D3-895F-88CC8EF1CB96}"/>
              </a:ext>
            </a:extLst>
          </p:cNvPr>
          <p:cNvSpPr/>
          <p:nvPr/>
        </p:nvSpPr>
        <p:spPr>
          <a:xfrm>
            <a:off x="4208956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F127C4-0E3C-4DB7-ADF9-D1AA833CE183}"/>
              </a:ext>
            </a:extLst>
          </p:cNvPr>
          <p:cNvSpPr/>
          <p:nvPr/>
        </p:nvSpPr>
        <p:spPr>
          <a:xfrm>
            <a:off x="5307201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D0F23-5500-425D-BE4C-6C5981459AE4}"/>
              </a:ext>
            </a:extLst>
          </p:cNvPr>
          <p:cNvSpPr/>
          <p:nvPr/>
        </p:nvSpPr>
        <p:spPr>
          <a:xfrm>
            <a:off x="6527639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358428" y="3356289"/>
            <a:ext cx="379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SCALE ONLY FOR PERFORMANCE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4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 USERNAME / PASSWORD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67AAF2-FE7E-724D-8696-1D1F42AEA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10550"/>
              </p:ext>
            </p:extLst>
          </p:nvPr>
        </p:nvGraphicFramePr>
        <p:xfrm>
          <a:off x="5155292" y="1148635"/>
          <a:ext cx="2240689" cy="5521078"/>
        </p:xfrm>
        <a:graphic>
          <a:graphicData uri="http://schemas.openxmlformats.org/drawingml/2006/table">
            <a:tbl>
              <a:tblPr/>
              <a:tblGrid>
                <a:gridCol w="2240689">
                  <a:extLst>
                    <a:ext uri="{9D8B030D-6E8A-4147-A177-3AD203B41FA5}">
                      <a16:colId xmlns:a16="http://schemas.microsoft.com/office/drawing/2014/main" val="1236949166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aftab_alam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8135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fatima_arshad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0591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ghazal_ayobi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1288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andras_bognar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54755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balint_bojko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3544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haaris_cheema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10578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abigail_christine_chen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9802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xibei_chen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16712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oszkar_egervari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11394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peter_endes_nagy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1663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syed_shah_ali_gardezi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71284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daniel_gyebnar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3948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nawal_zehra_hasan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5550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natalia_iriarte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4662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ferenc_kaiser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93049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gyongyver_kamenar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6606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mahrukh_khan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052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maryam_khan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45250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viktoria_konya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17338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adam_kovacs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32804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ersan_kucukoglu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0765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nadine_levin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72795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rauhan_nazir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89056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nam_son_nguyen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76121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benjamin_salga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22090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ali_sial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9781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sabina_umarova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97509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sara_vargha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11960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muhammad_zahid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847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5C1DA7-C08E-B045-8602-E5A06EDCA98B}"/>
              </a:ext>
            </a:extLst>
          </p:cNvPr>
          <p:cNvSpPr txBox="1"/>
          <p:nvPr/>
        </p:nvSpPr>
        <p:spPr>
          <a:xfrm>
            <a:off x="262610" y="1903514"/>
            <a:ext cx="3100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U" dirty="0">
                <a:latin typeface="Aharoni" panose="02010803020104030203" pitchFamily="2" charset="-79"/>
                <a:cs typeface="Aharoni" panose="02010803020104030203" pitchFamily="2" charset="-79"/>
              </a:rPr>
              <a:t>Password: “slowmotion2”</a:t>
            </a:r>
          </a:p>
          <a:p>
            <a:endParaRPr lang="en-HU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HU" dirty="0">
                <a:latin typeface="Aharoni" panose="02010803020104030203" pitchFamily="2" charset="-79"/>
                <a:cs typeface="Aharoni" panose="02010803020104030203" pitchFamily="2" charset="-79"/>
              </a:rPr>
              <a:t>User: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D4042-7D89-E948-B48A-7CD849F55CA5}"/>
              </a:ext>
            </a:extLst>
          </p:cNvPr>
          <p:cNvSpPr txBox="1"/>
          <p:nvPr/>
        </p:nvSpPr>
        <p:spPr>
          <a:xfrm>
            <a:off x="262610" y="1430094"/>
            <a:ext cx="316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U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http://de.ceudata.net/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F29B41-585A-3B42-BD77-08AED829BD2D}"/>
              </a:ext>
            </a:extLst>
          </p:cNvPr>
          <p:cNvSpPr txBox="1"/>
          <p:nvPr/>
        </p:nvSpPr>
        <p:spPr>
          <a:xfrm>
            <a:off x="8093574" y="1430094"/>
            <a:ext cx="2968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U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http://aws.amazon.com/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34896-1558-834F-95B9-45C2A3E49D15}"/>
              </a:ext>
            </a:extLst>
          </p:cNvPr>
          <p:cNvSpPr txBox="1"/>
          <p:nvPr/>
        </p:nvSpPr>
        <p:spPr>
          <a:xfrm>
            <a:off x="8093574" y="1954883"/>
            <a:ext cx="2977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Password: “</a:t>
            </a:r>
            <a:r>
              <a:rPr lang="en-GB" b="0" i="0" u="none" strike="noStrike" dirty="0" err="1">
                <a:solidFill>
                  <a:schemeClr val="tx1">
                    <a:lumMod val="7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CEUba2222</a:t>
            </a:r>
            <a:r>
              <a:rPr lang="en-GB" b="0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endParaRPr lang="en-GB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User: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email</a:t>
            </a:r>
            <a:endParaRPr lang="en-HU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640E86-77A2-1E41-8E41-418EC12DEA84}"/>
              </a:ext>
            </a:extLst>
          </p:cNvPr>
          <p:cNvCxnSpPr/>
          <p:nvPr/>
        </p:nvCxnSpPr>
        <p:spPr>
          <a:xfrm>
            <a:off x="7783736" y="1228622"/>
            <a:ext cx="0" cy="5361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3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PARTITIONING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8764787" y="2714675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0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PROXY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480235" y="3351051"/>
            <a:ext cx="3621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KNOW WHERE TO GO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UNBALANCED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AD107A-9DF7-433A-B1FA-9DDC50206739}"/>
              </a:ext>
            </a:extLst>
          </p:cNvPr>
          <p:cNvSpPr/>
          <p:nvPr/>
        </p:nvSpPr>
        <p:spPr>
          <a:xfrm>
            <a:off x="3155768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hu-HU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EUROPE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82027-4620-4C93-B0CB-96A4E56BE87D}"/>
              </a:ext>
            </a:extLst>
          </p:cNvPr>
          <p:cNvSpPr/>
          <p:nvPr/>
        </p:nvSpPr>
        <p:spPr>
          <a:xfrm>
            <a:off x="4208956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AMERICA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794B2-5C7C-4A8C-AADC-8543BAEB74FC}"/>
              </a:ext>
            </a:extLst>
          </p:cNvPr>
          <p:cNvSpPr/>
          <p:nvPr/>
        </p:nvSpPr>
        <p:spPr>
          <a:xfrm>
            <a:off x="5307201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ASIA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3573E-0D5F-4B4E-A2E0-06699D42A569}"/>
              </a:ext>
            </a:extLst>
          </p:cNvPr>
          <p:cNvSpPr/>
          <p:nvPr/>
        </p:nvSpPr>
        <p:spPr>
          <a:xfrm>
            <a:off x="6527639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AFRICA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HORIZONTAL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SCALING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SHARDING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499746" y="2714675"/>
            <a:ext cx="2601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SHARDING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97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AGGREGATOR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10384539" y="3351051"/>
            <a:ext cx="1717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BE SLOW</a:t>
            </a: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23CAD-3C04-4844-ADDE-53002A8D9B40}"/>
              </a:ext>
            </a:extLst>
          </p:cNvPr>
          <p:cNvSpPr/>
          <p:nvPr/>
        </p:nvSpPr>
        <p:spPr>
          <a:xfrm>
            <a:off x="3155768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80490-2005-4646-9EBF-E9938FCCC5C8}"/>
              </a:ext>
            </a:extLst>
          </p:cNvPr>
          <p:cNvSpPr/>
          <p:nvPr/>
        </p:nvSpPr>
        <p:spPr>
          <a:xfrm>
            <a:off x="4208956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B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B5168-3442-4126-8BDF-59F9B4B738EC}"/>
              </a:ext>
            </a:extLst>
          </p:cNvPr>
          <p:cNvSpPr/>
          <p:nvPr/>
        </p:nvSpPr>
        <p:spPr>
          <a:xfrm>
            <a:off x="5307201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C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EB2DF-FEF7-4800-BE1E-333C19CC9C04}"/>
              </a:ext>
            </a:extLst>
          </p:cNvPr>
          <p:cNvSpPr/>
          <p:nvPr/>
        </p:nvSpPr>
        <p:spPr>
          <a:xfrm>
            <a:off x="6527639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D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7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BARE METAL SERVER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COMPLICATED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2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078" r="2185"/>
          <a:stretch/>
        </p:blipFill>
        <p:spPr bwMode="auto">
          <a:xfrm>
            <a:off x="426698" y="2119679"/>
            <a:ext cx="5412362" cy="233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31E9F-88AB-AE44-9828-BC7E743ED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"/>
          <a:stretch/>
        </p:blipFill>
        <p:spPr>
          <a:xfrm>
            <a:off x="6572095" y="2151223"/>
            <a:ext cx="4929698" cy="2366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4D79D-9AB8-F042-8323-95513184678B}"/>
              </a:ext>
            </a:extLst>
          </p:cNvPr>
          <p:cNvSpPr txBox="1"/>
          <p:nvPr/>
        </p:nvSpPr>
        <p:spPr>
          <a:xfrm>
            <a:off x="7110847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DATA SIZE (YEAR)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1CD15-E99A-C64D-9358-4BB2BB276FF6}"/>
              </a:ext>
            </a:extLst>
          </p:cNvPr>
          <p:cNvSpPr txBox="1"/>
          <p:nvPr/>
        </p:nvSpPr>
        <p:spPr>
          <a:xfrm>
            <a:off x="1062098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REQUESTS (DAY)</a:t>
            </a:r>
          </a:p>
        </p:txBody>
      </p:sp>
    </p:spTree>
    <p:extLst>
      <p:ext uri="{BB962C8B-B14F-4D97-AF65-F5344CB8AC3E}">
        <p14:creationId xmlns:p14="http://schemas.microsoft.com/office/powerpoint/2010/main" val="1427175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TENANTS</a:t>
            </a:r>
          </a:p>
        </p:txBody>
      </p:sp>
      <p:pic>
        <p:nvPicPr>
          <p:cNvPr id="5" name="Picture 2" descr="Képtalálat a következőre: „virtual machine”">
            <a:extLst>
              <a:ext uri="{FF2B5EF4-FFF2-40B4-BE49-F238E27FC236}">
                <a16:creationId xmlns:a16="http://schemas.microsoft.com/office/drawing/2014/main" id="{22D20A36-16D4-4D50-9ABD-61DF0FB6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63" y="2508598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124DC-4E20-B241-BFA3-0B422C6F216C}"/>
              </a:ext>
            </a:extLst>
          </p:cNvPr>
          <p:cNvSpPr txBox="1"/>
          <p:nvPr/>
        </p:nvSpPr>
        <p:spPr>
          <a:xfrm>
            <a:off x="4464629" y="5239202"/>
            <a:ext cx="610638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RESOURCE RENTING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(DATA CENTERS)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DYNAMIC RESOURCE ALLOCATION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(VIRTUALIZATION)</a:t>
            </a:r>
            <a:endParaRPr lang="en-US" sz="1800" dirty="0">
              <a:solidFill>
                <a:srgbClr val="2FBDD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735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679064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SECURITY: PRIVATE VS PUBLIC </a:t>
            </a: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65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CLOUD</a:t>
            </a:r>
          </a:p>
        </p:txBody>
      </p:sp>
      <p:pic>
        <p:nvPicPr>
          <p:cNvPr id="4" name="Picture 3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53" y="1650448"/>
            <a:ext cx="6166893" cy="40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6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- AMAZON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02" y="4348421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336" y="4348420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7820" y="4348420"/>
            <a:ext cx="398088" cy="61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28" y="1235361"/>
            <a:ext cx="1055430" cy="8641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7712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2535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146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0309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46207" y="2381084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83343" y="2090947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1500947" y="3789426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2517897" y="3791515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3091890" y="3791515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3091890" y="3791515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52" y="4348420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3" y="3179071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36957" y="4348420"/>
            <a:ext cx="40655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utilized</a:t>
            </a:r>
            <a:endParaRPr lang="en-US" sz="54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43080" y="1381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…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8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éptalálat a következőre: „amazon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 bwMode="auto">
          <a:xfrm>
            <a:off x="3617276" y="1546153"/>
            <a:ext cx="4762500" cy="3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6998"/>
          <a:stretch/>
        </p:blipFill>
        <p:spPr bwMode="auto">
          <a:xfrm>
            <a:off x="2915079" y="1382528"/>
            <a:ext cx="6166893" cy="34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4076" y="4854462"/>
            <a:ext cx="15888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284789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CLOUD?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1D00-1876-49C5-B15B-8E02C5DED567}"/>
              </a:ext>
            </a:extLst>
          </p:cNvPr>
          <p:cNvSpPr/>
          <p:nvPr/>
        </p:nvSpPr>
        <p:spPr>
          <a:xfrm>
            <a:off x="2291838" y="4061249"/>
            <a:ext cx="7615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 PIECE OF SOFTWARE WHICH OFFERS: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TOOLS</a:t>
            </a:r>
            <a:r>
              <a:rPr lang="en-US" sz="2400" dirty="0">
                <a:latin typeface="Arial Black" panose="020B0A04020102020204" pitchFamily="34" charset="0"/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REMOTELY</a:t>
            </a:r>
            <a:r>
              <a:rPr lang="en-US" sz="2400" dirty="0">
                <a:latin typeface="Arial Black" panose="020B0A04020102020204" pitchFamily="34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SIMPLY</a:t>
            </a:r>
            <a:r>
              <a:rPr lang="en-US" sz="2400" dirty="0">
                <a:latin typeface="Arial Black" panose="020B0A04020102020204" pitchFamily="34" charset="0"/>
              </a:rPr>
              <a:t> HANDLE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VIRTUAL</a:t>
            </a:r>
            <a:r>
              <a:rPr lang="en-US" sz="2400" dirty="0">
                <a:latin typeface="Arial Black" panose="020B0A04020102020204" pitchFamily="34" charset="0"/>
              </a:rPr>
              <a:t> HARDWARE AND/OR SOFTWARE.</a:t>
            </a:r>
          </a:p>
        </p:txBody>
      </p:sp>
      <p:pic>
        <p:nvPicPr>
          <p:cNvPr id="7" name="Picture 6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89" y="1543987"/>
            <a:ext cx="2977286" cy="1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3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LANDSCAPE BEFORE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1018553" y="1282526"/>
            <a:ext cx="2941320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2" y="1282526"/>
            <a:ext cx="2488613" cy="12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3042607"/>
            <a:ext cx="2252982" cy="2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96" y="2027722"/>
            <a:ext cx="220326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IBM Db2">
            <a:extLst>
              <a:ext uri="{FF2B5EF4-FFF2-40B4-BE49-F238E27FC236}">
                <a16:creationId xmlns:a16="http://schemas.microsoft.com/office/drawing/2014/main" id="{E8B9265D-D16B-4702-B79E-5EB21B45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9" y="4727046"/>
            <a:ext cx="1604918" cy="16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éptalálat a következőre: „sas analytics”">
            <a:extLst>
              <a:ext uri="{FF2B5EF4-FFF2-40B4-BE49-F238E27FC236}">
                <a16:creationId xmlns:a16="http://schemas.microsoft.com/office/drawing/2014/main" id="{3B0A90B4-DC1D-476B-B6EA-E61A3D79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60" y="3203284"/>
            <a:ext cx="2129549" cy="8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éptalálat a következőre: „microstrategy”">
            <a:extLst>
              <a:ext uri="{FF2B5EF4-FFF2-40B4-BE49-F238E27FC236}">
                <a16:creationId xmlns:a16="http://schemas.microsoft.com/office/drawing/2014/main" id="{D39CA4E9-430A-4843-9CCA-2B20569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32" y="4686694"/>
            <a:ext cx="3401279" cy="9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P SE logo">
            <a:extLst>
              <a:ext uri="{FF2B5EF4-FFF2-40B4-BE49-F238E27FC236}">
                <a16:creationId xmlns:a16="http://schemas.microsoft.com/office/drawing/2014/main" id="{8031CB7A-0362-4F6D-981E-85EFFA3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3" y="5140198"/>
            <a:ext cx="1895361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E673D-D8F0-4F3E-99FB-2EE47032DD38}"/>
              </a:ext>
            </a:extLst>
          </p:cNvPr>
          <p:cNvSpPr/>
          <p:nvPr/>
        </p:nvSpPr>
        <p:spPr>
          <a:xfrm>
            <a:off x="261809" y="932688"/>
            <a:ext cx="9840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XAAS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	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STAAS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 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services 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488703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AWS PRACTICE WITH MANAGED REDIS</a:t>
            </a: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522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SECURITY</a:t>
            </a:r>
          </a:p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94953-7717-4751-83ED-9743E70AED01}"/>
              </a:ext>
            </a:extLst>
          </p:cNvPr>
          <p:cNvSpPr/>
          <p:nvPr/>
        </p:nvSpPr>
        <p:spPr>
          <a:xfrm>
            <a:off x="5859817" y="1405696"/>
            <a:ext cx="608051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GEO SAFE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AUTOMATION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IAC (Infrastructure as code)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48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FINANCIAL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CONDUCT AUTHORITY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(UK)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698" y="2046661"/>
            <a:ext cx="11306604" cy="452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see no fundamental reason why cloud services (including </a:t>
            </a: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public cloud services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cannot be implemented, with appropriate consideration, in a manner that complies with our rules.  </a:t>
            </a:r>
          </a:p>
          <a:p>
            <a:pPr algn="just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(2016.07.07)</a:t>
            </a:r>
          </a:p>
          <a:p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lnSpc>
                <a:spcPct val="200000"/>
              </a:lnSpc>
              <a:buClrTx/>
            </a:pP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https://www.fca.org.uk/publications/finalised-guidance/fg16-5-guidance-firms-outsourcing-%E2%80%98cloud%E2%80%99-and-other-third-party-it</a:t>
            </a:r>
          </a:p>
          <a:p>
            <a:pPr lvl="0">
              <a:lnSpc>
                <a:spcPct val="200000"/>
              </a:lnSpc>
              <a:buClrTx/>
            </a:pPr>
            <a:endParaRPr lang="en-US" sz="11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95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PROVIDERS</a:t>
            </a:r>
          </a:p>
        </p:txBody>
      </p:sp>
      <p:pic>
        <p:nvPicPr>
          <p:cNvPr id="3074" name="Picture 2" descr="KÃ©ptalÃ¡lat a kÃ¶vetkezÅre: âawsâ">
            <a:extLst>
              <a:ext uri="{FF2B5EF4-FFF2-40B4-BE49-F238E27FC236}">
                <a16:creationId xmlns:a16="http://schemas.microsoft.com/office/drawing/2014/main" id="{2AFC9629-7F4A-4FB4-BEB0-B866AD0B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4" y="1554134"/>
            <a:ext cx="3911771" cy="2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Ã©ptalÃ¡lat a kÃ¶vetkezÅre: âgoogle cloudâ">
            <a:extLst>
              <a:ext uri="{FF2B5EF4-FFF2-40B4-BE49-F238E27FC236}">
                <a16:creationId xmlns:a16="http://schemas.microsoft.com/office/drawing/2014/main" id="{9CF29303-DF53-4D52-A9F1-38AA32B3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42" y="1615780"/>
            <a:ext cx="2928837" cy="17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Microsoft Azureâ">
            <a:extLst>
              <a:ext uri="{FF2B5EF4-FFF2-40B4-BE49-F238E27FC236}">
                <a16:creationId xmlns:a16="http://schemas.microsoft.com/office/drawing/2014/main" id="{180D10BC-640D-4B19-AD42-579341F1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44" y="4057190"/>
            <a:ext cx="3331376" cy="18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BUILD NEW TOOLS</a:t>
            </a:r>
          </a:p>
        </p:txBody>
      </p:sp>
      <p:pic>
        <p:nvPicPr>
          <p:cNvPr id="5122" name="Picture 2" descr="KÃ©ptalÃ¡lat a kÃ¶vetkezÅre: ânosql Azureâ">
            <a:extLst>
              <a:ext uri="{FF2B5EF4-FFF2-40B4-BE49-F238E27FC236}">
                <a16:creationId xmlns:a16="http://schemas.microsoft.com/office/drawing/2014/main" id="{3CF003A4-88C9-4C8B-B6EF-0AD33F42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5" y="2320954"/>
            <a:ext cx="3489230" cy="23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41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RDBMS IN A NEW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196" y="1982450"/>
            <a:ext cx="282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  <a:p>
            <a:pPr algn="ctr"/>
            <a:endParaRPr lang="en-US" sz="2800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AEE2-01F0-4BF2-8C57-F42D175E9F46}"/>
              </a:ext>
            </a:extLst>
          </p:cNvPr>
          <p:cNvSpPr/>
          <p:nvPr/>
        </p:nvSpPr>
        <p:spPr>
          <a:xfrm>
            <a:off x="2650685" y="3582263"/>
            <a:ext cx="719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FOR OPERATIONS</a:t>
            </a:r>
          </a:p>
          <a:p>
            <a:pPr algn="ctr"/>
            <a:endParaRPr lang="en-US" dirty="0">
              <a:solidFill>
                <a:srgbClr val="44444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TO BE PERFECT </a:t>
            </a:r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2268917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CHARACTERISTICS OF RDBMS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605" y="1614858"/>
            <a:ext cx="11596953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always guaranteed 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over 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Fully available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not 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at all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MORE READ ABOUT: ACID &amp; CAP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3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DO WE REALLY NEED RDBMS PERFECTION?</a:t>
            </a:r>
          </a:p>
        </p:txBody>
      </p:sp>
      <p:pic>
        <p:nvPicPr>
          <p:cNvPr id="5" name="Picture 2" descr="http://athenacinema.com/wp-content/uploads/2012/09/monty-python-and-the-holy-grail-origi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11" y="1689181"/>
            <a:ext cx="7508578" cy="42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GO BEYOND TABULAR DATA?</a:t>
            </a:r>
          </a:p>
        </p:txBody>
      </p:sp>
      <p:pic>
        <p:nvPicPr>
          <p:cNvPr id="8194" name="Picture 2" descr="Képtalálat a következőre: „graph network”">
            <a:extLst>
              <a:ext uri="{FF2B5EF4-FFF2-40B4-BE49-F238E27FC236}">
                <a16:creationId xmlns:a16="http://schemas.microsoft.com/office/drawing/2014/main" id="{AF2B76A2-6704-40F1-A33F-92037C5D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61" y="3293376"/>
            <a:ext cx="4842466" cy="3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hierarchical data”">
            <a:extLst>
              <a:ext uri="{FF2B5EF4-FFF2-40B4-BE49-F238E27FC236}">
                <a16:creationId xmlns:a16="http://schemas.microsoft.com/office/drawing/2014/main" id="{65F3815E-A201-4861-87AB-7FB0487F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6"/>
          <a:stretch/>
        </p:blipFill>
        <p:spPr bwMode="auto">
          <a:xfrm>
            <a:off x="4632063" y="1076579"/>
            <a:ext cx="3624118" cy="3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document data”">
            <a:extLst>
              <a:ext uri="{FF2B5EF4-FFF2-40B4-BE49-F238E27FC236}">
                <a16:creationId xmlns:a16="http://schemas.microsoft.com/office/drawing/2014/main" id="{67E10EDE-6451-4356-9FD3-64FD77E4E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t="11597"/>
          <a:stretch/>
        </p:blipFill>
        <p:spPr bwMode="auto">
          <a:xfrm>
            <a:off x="985717" y="1359992"/>
            <a:ext cx="1821578" cy="18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éptalálat a következőre: „hierarchical clustering”">
            <a:extLst>
              <a:ext uri="{FF2B5EF4-FFF2-40B4-BE49-F238E27FC236}">
                <a16:creationId xmlns:a16="http://schemas.microsoft.com/office/drawing/2014/main" id="{2715223E-0105-4FA9-8CF3-52B91806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0085" b="14952"/>
          <a:stretch/>
        </p:blipFill>
        <p:spPr bwMode="auto">
          <a:xfrm>
            <a:off x="755470" y="3792186"/>
            <a:ext cx="3649432" cy="22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iot time series data”">
            <a:extLst>
              <a:ext uri="{FF2B5EF4-FFF2-40B4-BE49-F238E27FC236}">
                <a16:creationId xmlns:a16="http://schemas.microsoft.com/office/drawing/2014/main" id="{31031679-AB5A-4A9A-A5C5-090F60BF7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39044" b="8119"/>
          <a:stretch/>
        </p:blipFill>
        <p:spPr bwMode="auto">
          <a:xfrm>
            <a:off x="8977906" y="1501575"/>
            <a:ext cx="2791010" cy="13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9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RDBMS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837E-4B5B-4AF9-9615-5F3FA6269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1362" r="1235" b="1640"/>
          <a:stretch/>
        </p:blipFill>
        <p:spPr>
          <a:xfrm>
            <a:off x="1550303" y="1290372"/>
            <a:ext cx="9000110" cy="4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WE NEED THOSE RIGID SCHEMAS?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908B2-E60F-40E4-83B8-78A56AE8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58" y="1532455"/>
            <a:ext cx="5762082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3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SPECIALIZED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0" y="1624786"/>
            <a:ext cx="2895772" cy="2895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1756" y="46586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RDBMS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23894" y="1530998"/>
            <a:ext cx="290534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NEW TOOLS</a:t>
            </a:r>
          </a:p>
          <a:p>
            <a:endParaRPr 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ttp://i.dailymail.co.uk/i/pix/2008/10/24/article-1080120-02387CD5000005DC-859_468x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76" y="2335982"/>
            <a:ext cx="2476984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43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3.amazonaws.com/auteurs_production/images/film/monty-pythons-life-of-brian/w1280/monty-pythons-life-of-b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71984">
            <a:off x="3038275" y="5417331"/>
            <a:ext cx="67001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BIG DATA, NOSQL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, …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6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3074" name="Picture 2" descr="Képtalálat a következőre: „nosql”">
            <a:extLst>
              <a:ext uri="{FF2B5EF4-FFF2-40B4-BE49-F238E27FC236}">
                <a16:creationId xmlns:a16="http://schemas.microsoft.com/office/drawing/2014/main" id="{32E67B4C-EBBB-42B1-B182-33876931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09" y="1851731"/>
            <a:ext cx="8394307" cy="38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35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INTEGRITY AND CONSISTENCY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6923" y="1658961"/>
            <a:ext cx="5362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ASICALLY </a:t>
            </a: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VAILABLE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 STATE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VENTUAL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59F2-3D84-479A-A6EA-96B05641FCDD}"/>
              </a:ext>
            </a:extLst>
          </p:cNvPr>
          <p:cNvSpPr/>
          <p:nvPr/>
        </p:nvSpPr>
        <p:spPr>
          <a:xfrm>
            <a:off x="420739" y="2702723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310857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</a:t>
            </a:r>
            <a:r>
              <a:rPr lang="hu-HU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30DB-2BD5-493A-9C5B-3234CED5E8C7}"/>
              </a:ext>
            </a:extLst>
          </p:cNvPr>
          <p:cNvSpPr/>
          <p:nvPr/>
        </p:nvSpPr>
        <p:spPr>
          <a:xfrm>
            <a:off x="3201172" y="1609588"/>
            <a:ext cx="84632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ActionScript Bash 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# C++ Clojure Common Lisp Crystal D Dart Delphi Elixir emacs lisp Erlang Fancy gawk GNU Prolog Go Haskell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Haxe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Io Java Julia Lasso Lua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mruby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Nim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Node.js Objective-C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OCaml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Pascal Perl PHP PL/SQL Pure Data Python R Racket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Rebol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Ruby Rust Scala Scheme Smalltalk Swift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VB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VCL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Xojo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258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SCHEMALESS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SCHEMA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SMART DATABASE CAN FIGURE OUT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DATATYPE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STRUCTURE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éptalálat a következőre: „dexter's laboratory thinking”">
            <a:extLst>
              <a:ext uri="{FF2B5EF4-FFF2-40B4-BE49-F238E27FC236}">
                <a16:creationId xmlns:a16="http://schemas.microsoft.com/office/drawing/2014/main" id="{E305D640-41BF-497D-91BA-01EEAC0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36" y="1327518"/>
            <a:ext cx="2986593" cy="3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9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ALGORITHMS DEEP IN THE DATABASE</a:t>
            </a:r>
          </a:p>
        </p:txBody>
      </p:sp>
      <p:pic>
        <p:nvPicPr>
          <p:cNvPr id="5122" name="Picture 2" descr="Képtalálat a következőre: „chernobyl miner”">
            <a:extLst>
              <a:ext uri="{FF2B5EF4-FFF2-40B4-BE49-F238E27FC236}">
                <a16:creationId xmlns:a16="http://schemas.microsoft.com/office/drawing/2014/main" id="{CF174DE8-4E21-4008-B24F-1A2B2F2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" y="1957074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28553-B768-4455-9474-C600091AAEB6}"/>
              </a:ext>
            </a:extLst>
          </p:cNvPr>
          <p:cNvSpPr/>
          <p:nvPr/>
        </p:nvSpPr>
        <p:spPr>
          <a:xfrm>
            <a:off x="6292368" y="4734295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NEED TO 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2247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MADE FOR CLOUD</a:t>
            </a:r>
          </a:p>
        </p:txBody>
      </p:sp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41D82F51-3E8F-4B09-909C-494B38A2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8" y="2031357"/>
            <a:ext cx="5242400" cy="34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éptalálat a következőre: „heart”">
            <a:extLst>
              <a:ext uri="{FF2B5EF4-FFF2-40B4-BE49-F238E27FC236}">
                <a16:creationId xmlns:a16="http://schemas.microsoft.com/office/drawing/2014/main" id="{A7A8AC95-5864-404D-B703-5ED9D152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8" y="2896374"/>
            <a:ext cx="2049878" cy="223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15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6017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FCD732-8A5A-A946-8DD6-F78762CFA6E3}"/>
              </a:ext>
            </a:extLst>
          </p:cNvPr>
          <p:cNvSpPr/>
          <p:nvPr/>
        </p:nvSpPr>
        <p:spPr>
          <a:xfrm>
            <a:off x="7131625" y="2137186"/>
            <a:ext cx="305724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r>
              <a:rPr lang="en-US" sz="7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NOSQL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</a:p>
          <a:p>
            <a:pPr algn="ctr"/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8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851E-04A4-4607-B086-FF41676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4865"/>
            <a:ext cx="9144000" cy="4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DB-ENGINES.COM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587" y="1380464"/>
            <a:ext cx="6879768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YOUR ULTIMATE SOURCE TO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EXPLORE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http://db-engines.com/en/system/MySQL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CATEGORIZE / KNOW THE TRENDS 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http://db-engines.com/en/ranking_categories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http://db-engines.com/en/ranking_osvsc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http://db-engines.com/en/ranking_trend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COMPARE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http://db-engines.com/en/system/Elasticsearch%3BMongoDB</a:t>
            </a:r>
          </a:p>
        </p:txBody>
      </p:sp>
    </p:spTree>
    <p:extLst>
      <p:ext uri="{BB962C8B-B14F-4D97-AF65-F5344CB8AC3E}">
        <p14:creationId xmlns:p14="http://schemas.microsoft.com/office/powerpoint/2010/main" val="4182622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192001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NEW TOOLS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25" y="1670738"/>
            <a:ext cx="4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NOSQL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PERFORMANCE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OPERATIONAL AND 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STRUCTURED/ SEMI-STRUCTURED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5281" y="1735720"/>
            <a:ext cx="423705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BIG DATA</a:t>
            </a:r>
          </a:p>
          <a:p>
            <a:pPr algn="ctr"/>
            <a:endParaRPr lang="en-US" sz="16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VOLUME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FRAMEWORK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MAINLY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450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</a:t>
            </a:r>
          </a:p>
        </p:txBody>
      </p:sp>
      <p:pic>
        <p:nvPicPr>
          <p:cNvPr id="11" name="Picture 10" descr="http://www.traveloutthere.com/files/photo_gallery/riverboat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r="3176" b="12330"/>
          <a:stretch/>
        </p:blipFill>
        <p:spPr bwMode="auto">
          <a:xfrm>
            <a:off x="2307514" y="3778342"/>
            <a:ext cx="3712570" cy="24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gger 2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4" y="3736507"/>
            <a:ext cx="3889261" cy="24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624" y="1039446"/>
            <a:ext cx="3612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WHICH ONE YOU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WOULD ASSOCIATE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WITH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RDBMS,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NOSQL,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BIGDATA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1B75-3495-42E0-8C50-B780F9CE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4" y="1079431"/>
            <a:ext cx="3712570" cy="2510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6235F1-FB45-4FA3-8C88-0B35C5C41500}"/>
              </a:ext>
            </a:extLst>
          </p:cNvPr>
          <p:cNvSpPr/>
          <p:nvPr/>
        </p:nvSpPr>
        <p:spPr>
          <a:xfrm>
            <a:off x="1513761" y="201896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F4A70-7428-4614-9F0C-1BA8670AB7EA}"/>
              </a:ext>
            </a:extLst>
          </p:cNvPr>
          <p:cNvSpPr/>
          <p:nvPr/>
        </p:nvSpPr>
        <p:spPr>
          <a:xfrm>
            <a:off x="1516690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E3B3-0DF9-4719-BE9A-9874507F1E95}"/>
              </a:ext>
            </a:extLst>
          </p:cNvPr>
          <p:cNvSpPr/>
          <p:nvPr/>
        </p:nvSpPr>
        <p:spPr>
          <a:xfrm>
            <a:off x="10594934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3552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608231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DATA FORM -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5824" y="14650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5824" y="3647848"/>
          <a:ext cx="882495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 and Peace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‘Well, Prince, so Genoa and Lucca are now just family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…”</a:t>
                      </a:r>
                      <a:endParaRPr lang="en-US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Master and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“At the sunset hour of one warm spring day two men were to be seen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Winter of Our Discontent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“I wonder how many people I've looked at all my life and never seen.”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75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571" y="1430905"/>
            <a:ext cx="10539329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SIMPLEST DBMS VARIANT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 TO SCALE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PERFORMANCE (MANY TIMES IN MEMORY)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1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RANK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62A5BC-7F7C-8345-821C-769A2F0D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6" y="1242710"/>
            <a:ext cx="11442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Képtalálat a következőre: „ibm cloud logo”">
            <a:extLst>
              <a:ext uri="{FF2B5EF4-FFF2-40B4-BE49-F238E27FC236}">
                <a16:creationId xmlns:a16="http://schemas.microsoft.com/office/drawing/2014/main" id="{B2C4C466-9D1C-4062-802A-8E1F6C5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41" y="3702807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éptalálat a következőre: „azure logo”">
            <a:extLst>
              <a:ext uri="{FF2B5EF4-FFF2-40B4-BE49-F238E27FC236}">
                <a16:creationId xmlns:a16="http://schemas.microsoft.com/office/drawing/2014/main" id="{84721A47-EF41-462B-BB19-A7D1BFFD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6" y="316464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IN CLOUD</a:t>
            </a:r>
          </a:p>
        </p:txBody>
      </p:sp>
      <p:pic>
        <p:nvPicPr>
          <p:cNvPr id="10242" name="Picture 2" descr="Képtalálat a következőre: „aws logo”">
            <a:extLst>
              <a:ext uri="{FF2B5EF4-FFF2-40B4-BE49-F238E27FC236}">
                <a16:creationId xmlns:a16="http://schemas.microsoft.com/office/drawing/2014/main" id="{30D2A366-6975-4AEC-A843-AE9F9C74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2" y="1742912"/>
            <a:ext cx="2119288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apcsolódó kép">
            <a:extLst>
              <a:ext uri="{FF2B5EF4-FFF2-40B4-BE49-F238E27FC236}">
                <a16:creationId xmlns:a16="http://schemas.microsoft.com/office/drawing/2014/main" id="{E2F6385B-D2F4-4BB5-9813-ED875683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1" y="989823"/>
            <a:ext cx="3605672" cy="23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éptalálat a következőre: „heroku”">
            <a:extLst>
              <a:ext uri="{FF2B5EF4-FFF2-40B4-BE49-F238E27FC236}">
                <a16:creationId xmlns:a16="http://schemas.microsoft.com/office/drawing/2014/main" id="{745FEA78-6AE5-4C4C-B9DE-D92FE176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1" y="1076578"/>
            <a:ext cx="2435387" cy="289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Képtalálat a következőre: „openshift”">
            <a:extLst>
              <a:ext uri="{FF2B5EF4-FFF2-40B4-BE49-F238E27FC236}">
                <a16:creationId xmlns:a16="http://schemas.microsoft.com/office/drawing/2014/main" id="{FE06E173-274E-4B94-999C-416EF898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56" y="3501228"/>
            <a:ext cx="1754444" cy="1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71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 REDIS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632C-9112-4AAA-AF99-5FD6AE36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/>
          <a:stretch/>
        </p:blipFill>
        <p:spPr>
          <a:xfrm>
            <a:off x="971647" y="1884499"/>
            <a:ext cx="9144000" cy="3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8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CC1F0-E7A1-424C-88A4-C0E001483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" b="7418"/>
          <a:stretch/>
        </p:blipFill>
        <p:spPr>
          <a:xfrm>
            <a:off x="252195" y="1233512"/>
            <a:ext cx="5800483" cy="49447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9637-B497-4D13-B607-2519F2770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24221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FCA4-7763-4F16-B863-7385A63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" t="1520" r="2755" b="2025"/>
          <a:stretch/>
        </p:blipFill>
        <p:spPr>
          <a:xfrm>
            <a:off x="1595945" y="1332145"/>
            <a:ext cx="9000109" cy="47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5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PRACTICE WITH ZEPPELIN NOTEBOOK</a:t>
            </a: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02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852705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476" y="1320409"/>
            <a:ext cx="695895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(e.g. MEASUREMENT)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481" b="42735"/>
          <a:stretch/>
        </p:blipFill>
        <p:spPr>
          <a:xfrm>
            <a:off x="4088873" y="2797737"/>
            <a:ext cx="4014254" cy="3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C0950D-68AF-4548-BD79-DB8E1F03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3" y="1251475"/>
            <a:ext cx="10718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DB FUNCTIONS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10CCB-A473-4BF5-ADEC-1EDABF51D247}"/>
              </a:ext>
            </a:extLst>
          </p:cNvPr>
          <p:cNvGraphicFramePr>
            <a:graphicFrameLocks noGrp="1"/>
          </p:cNvGraphicFramePr>
          <p:nvPr/>
        </p:nvGraphicFramePr>
        <p:xfrm>
          <a:off x="956174" y="1109969"/>
          <a:ext cx="10067683" cy="522635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02880">
                  <a:extLst>
                    <a:ext uri="{9D8B030D-6E8A-4147-A177-3AD203B41FA5}">
                      <a16:colId xmlns:a16="http://schemas.microsoft.com/office/drawing/2014/main" val="101432570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3524598247"/>
                    </a:ext>
                  </a:extLst>
                </a:gridCol>
                <a:gridCol w="2343201">
                  <a:extLst>
                    <a:ext uri="{9D8B030D-6E8A-4147-A177-3AD203B41FA5}">
                      <a16:colId xmlns:a16="http://schemas.microsoft.com/office/drawing/2014/main" val="2853098271"/>
                    </a:ext>
                  </a:extLst>
                </a:gridCol>
                <a:gridCol w="1616001">
                  <a:extLst>
                    <a:ext uri="{9D8B030D-6E8A-4147-A177-3AD203B41FA5}">
                      <a16:colId xmlns:a16="http://schemas.microsoft.com/office/drawing/2014/main" val="2835628165"/>
                    </a:ext>
                  </a:extLst>
                </a:gridCol>
                <a:gridCol w="3393601">
                  <a:extLst>
                    <a:ext uri="{9D8B030D-6E8A-4147-A177-3AD203B41FA5}">
                      <a16:colId xmlns:a16="http://schemas.microsoft.com/office/drawing/2014/main" val="1565191955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Aggregations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Selectors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Transformations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Predictors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Analysis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88394793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BOTTOM()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HOLT_WINTERS()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CHANDE_MOMENTUM_OSCILLATOR</a:t>
                      </a:r>
                      <a:r>
                        <a:rPr lang="en-US" sz="1000" u="none" strike="noStrike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60564100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DISTINCT()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EXPONENTIAL_MOVING_AVERAGE</a:t>
                      </a:r>
                      <a:r>
                        <a:rPr lang="en-US" sz="1000" u="none" strike="noStrike" dirty="0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20616235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INTEGRAL()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DOUBLE_EXPONENTIAL_MOVING_AVERAGE</a:t>
                      </a:r>
                      <a:r>
                        <a:rPr lang="en-US" sz="1000" u="none" strike="noStrike" dirty="0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97262920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</a:t>
                      </a:r>
                      <a:r>
                        <a:rPr lang="en-US" sz="1000" u="none" strike="noStrike" dirty="0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KAUFMANS_EFFICIENCY_RATIO()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3847855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KAUFMANS_ADAPTIVE_MOVING_AVERAGE()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0973501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PERCENTILE()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CEIL()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TRIPLE_EXPONENTIAL_MOVING_AVERAGE</a:t>
                      </a:r>
                      <a:r>
                        <a:rPr lang="en-US" sz="1000" u="none" strike="noStrike" dirty="0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355866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SPREAD()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SAMPLE()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TRIPLE_EXPONENTIAL_DERIVATIVE</a:t>
                      </a:r>
                      <a:r>
                        <a:rPr lang="en-US" sz="1000" u="none" strike="noStrike" dirty="0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022842678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STDDEV()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CUMULATIVE_SUM()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RELATIVE_STRENGTH_INDEX</a:t>
                      </a:r>
                      <a:r>
                        <a:rPr lang="en-US" sz="1000" u="none" strike="noStrike" dirty="0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98808968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6077683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5413885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ELAPSED()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751708356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555891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FLOOR()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1263151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5699269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417723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04836502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1704662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LOG10()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9981699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3766957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381888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18125986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89323247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1400909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489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SQRT()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11510735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</a:t>
                      </a:r>
                      <a:r>
                        <a:rPr lang="en-US" sz="1000" u="none" strike="noStrike" kern="1200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257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7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4098" name="Picture 2" descr="https://influxdata.com/wp-content/uploads/2015/09/TICK-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r="7294" b="4677"/>
          <a:stretch/>
        </p:blipFill>
        <p:spPr bwMode="auto">
          <a:xfrm>
            <a:off x="1691104" y="1043346"/>
            <a:ext cx="8421865" cy="4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éptalálatok a következőre: influxdb logo">
            <a:extLst>
              <a:ext uri="{FF2B5EF4-FFF2-40B4-BE49-F238E27FC236}">
                <a16:creationId xmlns:a16="http://schemas.microsoft.com/office/drawing/2014/main" id="{1C9BF751-F1D7-DF45-82A7-76DCD686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96" y="5516460"/>
            <a:ext cx="4473375" cy="87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76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0660" y="2147030"/>
            <a:ext cx="240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BEC2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olarC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9" y="1325721"/>
            <a:ext cx="1689171" cy="4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265" y="1258196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IoT</a:t>
            </a:r>
            <a:endParaRPr lang="en-US" sz="28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3480076" y="4842671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KEY VALUE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1733763" y="3328907"/>
            <a:ext cx="1147396" cy="75940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SENSORS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088448" y="3441829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6226" y="4335183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356702" y="2281638"/>
            <a:ext cx="429679" cy="15493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H="1">
            <a:off x="4438499" y="3684303"/>
            <a:ext cx="541538" cy="126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1276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26484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01692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76900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7319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8944" y="4040282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7386455" y="2435124"/>
            <a:ext cx="1723116" cy="109455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Metrics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(Aggregate)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765240" y="3529683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46226" y="2621031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31" name="Flowchart: Magnetic Disk 30"/>
          <p:cNvSpPr/>
          <p:nvPr/>
        </p:nvSpPr>
        <p:spPr>
          <a:xfrm>
            <a:off x="7386455" y="3718089"/>
            <a:ext cx="1723116" cy="1082771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Event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(Interpret)</a:t>
            </a:r>
          </a:p>
        </p:txBody>
      </p:sp>
      <p:sp>
        <p:nvSpPr>
          <p:cNvPr id="32" name="Flowchart: Document 31"/>
          <p:cNvSpPr/>
          <p:nvPr/>
        </p:nvSpPr>
        <p:spPr>
          <a:xfrm>
            <a:off x="7619821" y="1090272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8058386" y="1839588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B31EB6C2-BA84-46F2-AC78-16569A44A390}"/>
              </a:ext>
            </a:extLst>
          </p:cNvPr>
          <p:cNvSpPr/>
          <p:nvPr/>
        </p:nvSpPr>
        <p:spPr>
          <a:xfrm>
            <a:off x="7684633" y="5526975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MONITOR</a:t>
            </a:r>
          </a:p>
        </p:txBody>
      </p:sp>
      <p:sp>
        <p:nvSpPr>
          <p:cNvPr id="27" name="Right Arrow 32">
            <a:extLst>
              <a:ext uri="{FF2B5EF4-FFF2-40B4-BE49-F238E27FC236}">
                <a16:creationId xmlns:a16="http://schemas.microsoft.com/office/drawing/2014/main" id="{3E5DF0D6-61AB-44AF-A09E-E02306459CFE}"/>
              </a:ext>
            </a:extLst>
          </p:cNvPr>
          <p:cNvSpPr/>
          <p:nvPr/>
        </p:nvSpPr>
        <p:spPr>
          <a:xfrm rot="5400000">
            <a:off x="8123198" y="4981714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6923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536" y="1505396"/>
            <a:ext cx="726352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SYSTEM / INFRASTRUCTURE MONITORING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SMART 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4.0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ANOMALY DETECTION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TRADING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419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043844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909" y="1246005"/>
            <a:ext cx="6720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QUERYABLE STRUCTURED DOCUMENT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D69-4F06-4CB6-93A2-0EC2A81C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09" y="3036650"/>
            <a:ext cx="3035809" cy="34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SYSTEM REVOLUTION IN LATE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2000’S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2" descr="Képtalálat a következőre: „NEW KIDS ON THE BLOCK 80'”">
            <a:extLst>
              <a:ext uri="{FF2B5EF4-FFF2-40B4-BE49-F238E27FC236}">
                <a16:creationId xmlns:a16="http://schemas.microsoft.com/office/drawing/2014/main" id="{21FF2E35-366B-462F-AAE2-A3EE76BD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1387143"/>
            <a:ext cx="51149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99DF43-E57F-744C-95DE-C1E6AC26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35050"/>
            <a:ext cx="11239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MONGODB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767" y="1198332"/>
            <a:ext cx="6566221" cy="5724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MOST USED NOSQL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CLOSER TO GENERAL PURPOSE / </a:t>
            </a:r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SLOWER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 AVAILABILITY / </a:t>
            </a:r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AUTOMATIC FAILOVER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HIGHLY </a:t>
            </a:r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SCALABLE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/ REBALANCING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DYNAMIC SCHEMA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8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SCHEMA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9" y="1320577"/>
            <a:ext cx="3110167" cy="1532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556"/>
          <a:stretch/>
        </p:blipFill>
        <p:spPr>
          <a:xfrm>
            <a:off x="262818" y="3371508"/>
            <a:ext cx="6489996" cy="289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899" y="1320578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397" y="359233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899" y="1942420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942" y="580369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81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MONGO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2278" y="1458263"/>
            <a:ext cx="184731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44661-25BD-4DC5-8E65-67B20DA4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78" y="2702063"/>
            <a:ext cx="4307289" cy="3052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02B95-A1C9-497A-98C2-78C4E9992A77}"/>
              </a:ext>
            </a:extLst>
          </p:cNvPr>
          <p:cNvSpPr/>
          <p:nvPr/>
        </p:nvSpPr>
        <p:spPr>
          <a:xfrm>
            <a:off x="2745998" y="2065986"/>
            <a:ext cx="226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7CDE6-4066-47A8-991B-AA25E4CD0A36}"/>
              </a:ext>
            </a:extLst>
          </p:cNvPr>
          <p:cNvSpPr/>
          <p:nvPr/>
        </p:nvSpPr>
        <p:spPr>
          <a:xfrm>
            <a:off x="6464626" y="2065986"/>
            <a:ext cx="44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PROGRAMING LANGUAGES</a:t>
            </a:r>
          </a:p>
        </p:txBody>
      </p:sp>
      <p:pic>
        <p:nvPicPr>
          <p:cNvPr id="1028" name="Picture 4" descr="Image result for python logo">
            <a:extLst>
              <a:ext uri="{FF2B5EF4-FFF2-40B4-BE49-F238E27FC236}">
                <a16:creationId xmlns:a16="http://schemas.microsoft.com/office/drawing/2014/main" id="{57116566-DB32-4D33-AE97-3905D47C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9" y="2816544"/>
            <a:ext cx="2241869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anguage logo">
            <a:extLst>
              <a:ext uri="{FF2B5EF4-FFF2-40B4-BE49-F238E27FC236}">
                <a16:creationId xmlns:a16="http://schemas.microsoft.com/office/drawing/2014/main" id="{C59872D7-CF41-46AF-85A6-2F89AD3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09" y="3720465"/>
            <a:ext cx="1781743" cy="7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46311-536F-4420-B151-F6D693513BD7}"/>
              </a:ext>
            </a:extLst>
          </p:cNvPr>
          <p:cNvSpPr/>
          <p:nvPr/>
        </p:nvSpPr>
        <p:spPr>
          <a:xfrm>
            <a:off x="1861199" y="3478609"/>
            <a:ext cx="2018203" cy="891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Image result for knime logo">
            <a:extLst>
              <a:ext uri="{FF2B5EF4-FFF2-40B4-BE49-F238E27FC236}">
                <a16:creationId xmlns:a16="http://schemas.microsoft.com/office/drawing/2014/main" id="{88EF6CF7-24AE-4184-A33E-2B0C9E8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69030"/>
            <a:ext cx="147767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765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658" y="1300446"/>
            <a:ext cx="8441735" cy="4130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CAN MAP YOUR DATA IN JSON 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MONGO CAN’T HANDLE YOUR DATA SIZE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COMPLEX AGGREGATIONS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HAVE COMPLEX RELATIONS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A9295-0DB9-FD4E-9D11-9D65D9230BC1}"/>
              </a:ext>
            </a:extLst>
          </p:cNvPr>
          <p:cNvSpPr txBox="1"/>
          <p:nvPr/>
        </p:nvSpPr>
        <p:spPr>
          <a:xfrm>
            <a:off x="392658" y="1753711"/>
            <a:ext cx="6140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https://</a:t>
            </a:r>
            <a:r>
              <a:rPr lang="en-US" sz="1200" dirty="0" err="1">
                <a:latin typeface="Aharoni" panose="02010803020104030203" pitchFamily="2" charset="-79"/>
                <a:cs typeface="Aharoni" panose="02010803020104030203" pitchFamily="2" charset="-79"/>
              </a:rPr>
              <a:t>www.mongodb.com</a:t>
            </a:r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/industries/</a:t>
            </a:r>
          </a:p>
        </p:txBody>
      </p:sp>
    </p:spTree>
    <p:extLst>
      <p:ext uri="{BB962C8B-B14F-4D97-AF65-F5344CB8AC3E}">
        <p14:creationId xmlns:p14="http://schemas.microsoft.com/office/powerpoint/2010/main" val="461393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 PRACTICE WITH ZEPPELIN NOTEBOOK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Képtalálatok a következőre: mongo logo">
            <a:extLst>
              <a:ext uri="{FF2B5EF4-FFF2-40B4-BE49-F238E27FC236}">
                <a16:creationId xmlns:a16="http://schemas.microsoft.com/office/drawing/2014/main" id="{503403B9-2966-4FE0-B7D1-B372230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65" y="2616318"/>
            <a:ext cx="6323739" cy="1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48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277239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CLASSICAL DATA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4687"/>
          <a:stretch/>
        </p:blipFill>
        <p:spPr>
          <a:xfrm>
            <a:off x="405765" y="1135078"/>
            <a:ext cx="8029975" cy="3134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3987" y="2929335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83986" y="325893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83984" y="3588164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83984" y="391738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8384" y="4865277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3908" y="5158962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51025" y="5158962"/>
            <a:ext cx="40038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3077" y="5150084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75281" y="5142276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3856" y="5310648"/>
            <a:ext cx="7888473" cy="160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DISCOUNT PRICES FOR PRODUCT 31 ?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  <a:p>
            <a:pPr lvl="0">
              <a:lnSpc>
                <a:spcPct val="200000"/>
              </a:lnSpc>
              <a:buClrTx/>
            </a:pPr>
            <a:endParaRPr lang="en-US" sz="20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-1054"/>
          <a:stretch/>
        </p:blipFill>
        <p:spPr>
          <a:xfrm>
            <a:off x="2353795" y="1305312"/>
            <a:ext cx="7229707" cy="5156305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16200000" flipH="1" flipV="1">
            <a:off x="8890116" y="686612"/>
            <a:ext cx="961101" cy="1598269"/>
          </a:xfrm>
          <a:prstGeom prst="bentArrow">
            <a:avLst/>
          </a:prstGeom>
          <a:solidFill>
            <a:srgbClr val="00B050"/>
          </a:solidFill>
          <a:ln cap="sq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16A6-5F95-46D8-B560-0075B79F3F3F}"/>
              </a:ext>
            </a:extLst>
          </p:cNvPr>
          <p:cNvSpPr/>
          <p:nvPr/>
        </p:nvSpPr>
        <p:spPr>
          <a:xfrm>
            <a:off x="5912945" y="6165242"/>
            <a:ext cx="138224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COMPARE DISK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AB7D7-BF1F-4C93-8CB1-F153F53C74D1}"/>
              </a:ext>
            </a:extLst>
          </p:cNvPr>
          <p:cNvGrpSpPr/>
          <p:nvPr/>
        </p:nvGrpSpPr>
        <p:grpSpPr>
          <a:xfrm>
            <a:off x="260624" y="1399954"/>
            <a:ext cx="8433787" cy="1407046"/>
            <a:chOff x="817618" y="3646500"/>
            <a:chExt cx="8433787" cy="1407046"/>
          </a:xfrm>
        </p:grpSpPr>
        <p:sp>
          <p:nvSpPr>
            <p:cNvPr id="8" name="Rectangle 7"/>
            <p:cNvSpPr/>
            <p:nvPr/>
          </p:nvSpPr>
          <p:spPr>
            <a:xfrm>
              <a:off x="817618" y="4499548"/>
              <a:ext cx="843378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it-IT" sz="1500">
                  <a:latin typeface="Agency FB" panose="020B0503020202020204" pitchFamily="34" charset="0"/>
                </a:rPr>
  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  </a:r>
              <a:endParaRPr lang="en-US" sz="1500" dirty="0">
                <a:latin typeface="Agency FB" panose="020B0503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73142" y="4793233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80259" y="4793233"/>
              <a:ext cx="40038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2311" y="4784355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04515" y="4776547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618" y="3646500"/>
              <a:ext cx="65004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CLASSICAL TABULAR DATA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DFD22-4EE4-4C4A-95A4-28533D8A840C}"/>
              </a:ext>
            </a:extLst>
          </p:cNvPr>
          <p:cNvGrpSpPr/>
          <p:nvPr/>
        </p:nvGrpSpPr>
        <p:grpSpPr>
          <a:xfrm>
            <a:off x="234554" y="3702776"/>
            <a:ext cx="8371642" cy="1437823"/>
            <a:chOff x="296468" y="1314326"/>
            <a:chExt cx="8371642" cy="1437823"/>
          </a:xfrm>
        </p:grpSpPr>
        <p:sp>
          <p:nvSpPr>
            <p:cNvPr id="4" name="Rectangle 3"/>
            <p:cNvSpPr/>
            <p:nvPr/>
          </p:nvSpPr>
          <p:spPr>
            <a:xfrm>
              <a:off x="296468" y="2198151"/>
              <a:ext cx="837164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Agency FB" panose="020B0503020202020204" pitchFamily="34" charset="0"/>
                </a:rPr>
                <a:t>140102 140102 140102 140102 140103 140103 140103 140103 69 69 69 74 31 31 31 31 4 5 5 3 2 3 3 8 NULL 19 NULL 23 NULL NULL 21 NULL NULL NULL 191 202 NULL NULL 123 233 1 3 1 5 1 3 1 1 13.99 14.99 14.99 0.99 2.49 14.99 49.99 0.99 13.99 9.99 14.99 0.89 2.49 9.99 39.99 0.99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7652" y="2475150"/>
              <a:ext cx="138224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6468" y="1314326"/>
              <a:ext cx="54707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WIDE COLUMN STORES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1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79BD3-F509-9A40-8E48-A4DDDF24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9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65" y="4679351"/>
            <a:ext cx="8371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gency FB" panose="020B0503020202020204" pitchFamily="34" charset="0"/>
              </a:rPr>
              <a:t>140102 140102 140102 140102 140103 140103 140103 140103 69 69 69 74 31 31 31 31 4 5 5 3 2 3 3 8 NULL 19 NULL 23 NULL NULL 21 NULL NULL NULL 191 202 NULL NULL 123 233 1 3 1 5 1 1 1 1 13.99 14.99 14.99 0.99 2.49 14.99 49.99 0.99 13.99 9.99 14.99 0.89 2.49 9.99 39.99 0.99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665" y="2292198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1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53429" y="2569198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36546" y="4956350"/>
            <a:ext cx="322304" cy="21054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7665" y="1439150"/>
            <a:ext cx="6500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CLASSICAL TABULAR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665" y="3795526"/>
            <a:ext cx="547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WIDE COLUMN STORES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89541" y="2547946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57719" y="2560590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00210" y="2560591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29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 RANK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0272C1-00A3-B945-9534-B52E43E5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41400"/>
            <a:ext cx="11468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2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FEAUTRES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B9D12-5A31-4FAA-9553-E766FA055193}"/>
              </a:ext>
            </a:extLst>
          </p:cNvPr>
          <p:cNvSpPr/>
          <p:nvPr/>
        </p:nvSpPr>
        <p:spPr>
          <a:xfrm>
            <a:off x="321428" y="1401077"/>
            <a:ext cx="11516294" cy="4293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FASTER ACCESS TIME WHEN YOU QUERY A FEW NEED DIMENSIONS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 OPTIMIZED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HIGHLY SCALABLE BY DIMENSION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COMPRESSION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NEW GENERATION OF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61696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1958018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BUILT-IN FUNCTIONS</a:t>
            </a:r>
          </a:p>
        </p:txBody>
      </p:sp>
      <p:sp>
        <p:nvSpPr>
          <p:cNvPr id="5" name="Text Placeholder 55">
            <a:extLst>
              <a:ext uri="{FF2B5EF4-FFF2-40B4-BE49-F238E27FC236}">
                <a16:creationId xmlns:a16="http://schemas.microsoft.com/office/drawing/2014/main" id="{17FF3BA1-08D2-47A5-9E93-2233F256E6EE}"/>
              </a:ext>
            </a:extLst>
          </p:cNvPr>
          <p:cNvSpPr txBox="1">
            <a:spLocks/>
          </p:cNvSpPr>
          <p:nvPr/>
        </p:nvSpPr>
        <p:spPr>
          <a:xfrm>
            <a:off x="103221" y="2697751"/>
            <a:ext cx="4120658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Text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9A3B6-0D4D-4CF2-8033-E6DFE29F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2922928"/>
            <a:ext cx="422681" cy="390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F0F36-CACB-4144-8878-0E8076CB5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" y="1893465"/>
            <a:ext cx="430529" cy="419764"/>
          </a:xfrm>
          <a:prstGeom prst="rect">
            <a:avLst/>
          </a:prstGeom>
        </p:spPr>
      </p:pic>
      <p:sp>
        <p:nvSpPr>
          <p:cNvPr id="9" name="Text Placeholder 55">
            <a:extLst>
              <a:ext uri="{FF2B5EF4-FFF2-40B4-BE49-F238E27FC236}">
                <a16:creationId xmlns:a16="http://schemas.microsoft.com/office/drawing/2014/main" id="{157C0B22-CF62-43FF-B3F5-0B3B029DD2BE}"/>
              </a:ext>
            </a:extLst>
          </p:cNvPr>
          <p:cNvSpPr txBox="1">
            <a:spLocks/>
          </p:cNvSpPr>
          <p:nvPr/>
        </p:nvSpPr>
        <p:spPr>
          <a:xfrm>
            <a:off x="591207" y="3767587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Geospatial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5A72-1717-4E3F-9DBE-964903CE6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3963235"/>
            <a:ext cx="448550" cy="448550"/>
          </a:xfrm>
          <a:prstGeom prst="rect">
            <a:avLst/>
          </a:prstGeom>
        </p:spPr>
      </p:pic>
      <p:sp>
        <p:nvSpPr>
          <p:cNvPr id="12" name="Text Placeholder 55">
            <a:extLst>
              <a:ext uri="{FF2B5EF4-FFF2-40B4-BE49-F238E27FC236}">
                <a16:creationId xmlns:a16="http://schemas.microsoft.com/office/drawing/2014/main" id="{C92EA140-0245-48AA-AF9D-012BECC1BB60}"/>
              </a:ext>
            </a:extLst>
          </p:cNvPr>
          <p:cNvSpPr txBox="1">
            <a:spLocks/>
          </p:cNvSpPr>
          <p:nvPr/>
        </p:nvSpPr>
        <p:spPr>
          <a:xfrm>
            <a:off x="749438" y="1703375"/>
            <a:ext cx="2712944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Facet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</a:t>
            </a:r>
          </a:p>
        </p:txBody>
      </p:sp>
      <p:sp>
        <p:nvSpPr>
          <p:cNvPr id="11" name="Text Placeholder 55">
            <a:extLst>
              <a:ext uri="{FF2B5EF4-FFF2-40B4-BE49-F238E27FC236}">
                <a16:creationId xmlns:a16="http://schemas.microsoft.com/office/drawing/2014/main" id="{E97041CA-6868-48FE-B76A-7FBA185AF722}"/>
              </a:ext>
            </a:extLst>
          </p:cNvPr>
          <p:cNvSpPr txBox="1">
            <a:spLocks/>
          </p:cNvSpPr>
          <p:nvPr/>
        </p:nvSpPr>
        <p:spPr>
          <a:xfrm>
            <a:off x="504810" y="4802079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+ Build your own</a:t>
            </a:r>
          </a:p>
        </p:txBody>
      </p:sp>
    </p:spTree>
    <p:extLst>
      <p:ext uri="{BB962C8B-B14F-4D97-AF65-F5344CB8AC3E}">
        <p14:creationId xmlns:p14="http://schemas.microsoft.com/office/powerpoint/2010/main" val="16174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" t="779" r="387" b="13473"/>
          <a:stretch/>
        </p:blipFill>
        <p:spPr>
          <a:xfrm>
            <a:off x="1474601" y="1139325"/>
            <a:ext cx="8945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86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80" y="1150920"/>
            <a:ext cx="2219325" cy="51358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9301" y="983816"/>
            <a:ext cx="7515199" cy="2623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GUIDED QUERIES</a:t>
            </a:r>
          </a:p>
          <a:p>
            <a:pPr>
              <a:lnSpc>
                <a:spcPct val="150000"/>
              </a:lnSpc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 YOUR CUSTOMERS</a:t>
            </a: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SLICING AND DICING, SELF SERVICE BI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3703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1ADE-442D-4444-906F-4D2AD452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85" y="1228570"/>
            <a:ext cx="9144000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3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9" y="1354871"/>
            <a:ext cx="4023360" cy="4089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6905" y="1354871"/>
            <a:ext cx="571342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COORDINATES TO EACH RECORD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QUERY: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AREA BY DIFFERENT SHAPES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6903081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ENGINES RANK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70FF31-B230-0A4F-9410-B2D3E92F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009650"/>
            <a:ext cx="11353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CATALYSTS OF CHANGE</a:t>
            </a:r>
          </a:p>
        </p:txBody>
      </p:sp>
      <p:pic>
        <p:nvPicPr>
          <p:cNvPr id="2050" name="Picture 2" descr="Képtalálat a következőre: „big data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1471788"/>
            <a:ext cx="2510496" cy="14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84246" y="318464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321ED7-43F4-634D-8A72-BFDB88EA34ED}"/>
              </a:ext>
            </a:extLst>
          </p:cNvPr>
          <p:cNvSpPr/>
          <p:nvPr/>
        </p:nvSpPr>
        <p:spPr>
          <a:xfrm>
            <a:off x="6872365" y="3184644"/>
            <a:ext cx="3193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MOBILITY</a:t>
            </a:r>
          </a:p>
        </p:txBody>
      </p:sp>
      <p:pic>
        <p:nvPicPr>
          <p:cNvPr id="7" name="Picture 2" descr="Képtalálat a következőre: „internet of things”">
            <a:extLst>
              <a:ext uri="{FF2B5EF4-FFF2-40B4-BE49-F238E27FC236}">
                <a16:creationId xmlns:a16="http://schemas.microsoft.com/office/drawing/2014/main" id="{561A6997-2C9C-EF42-A420-D22F7773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1511" y="1332591"/>
            <a:ext cx="5155301" cy="1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93FDF4-F269-5449-A022-FFC440D9B6B9}"/>
              </a:ext>
            </a:extLst>
          </p:cNvPr>
          <p:cNvSpPr/>
          <p:nvPr/>
        </p:nvSpPr>
        <p:spPr>
          <a:xfrm>
            <a:off x="281568" y="5901141"/>
            <a:ext cx="4349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TRANSFORMATION</a:t>
            </a:r>
          </a:p>
        </p:txBody>
      </p:sp>
      <p:pic>
        <p:nvPicPr>
          <p:cNvPr id="9" name="Picture 2" descr="Képtalálat a következőre: „omni channel”">
            <a:extLst>
              <a:ext uri="{FF2B5EF4-FFF2-40B4-BE49-F238E27FC236}">
                <a16:creationId xmlns:a16="http://schemas.microsoft.com/office/drawing/2014/main" id="{7BA03EFA-BD0B-2D43-8CF3-1994B47E8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4396947"/>
            <a:ext cx="2510496" cy="137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pload.wikimedia.org/wikipedia/commons/c/c8/Industry_4.0.png">
            <a:extLst>
              <a:ext uri="{FF2B5EF4-FFF2-40B4-BE49-F238E27FC236}">
                <a16:creationId xmlns:a16="http://schemas.microsoft.com/office/drawing/2014/main" id="{B94A5C32-D3CB-7946-8AB0-D350DA43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78" y="4503560"/>
            <a:ext cx="2611564" cy="126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05064C-7247-8743-80A4-35D12A39AA8E}"/>
              </a:ext>
            </a:extLst>
          </p:cNvPr>
          <p:cNvSpPr/>
          <p:nvPr/>
        </p:nvSpPr>
        <p:spPr>
          <a:xfrm>
            <a:off x="7050344" y="5901141"/>
            <a:ext cx="283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  / INDUSTRY 4.0</a:t>
            </a:r>
          </a:p>
        </p:txBody>
      </p:sp>
    </p:spTree>
    <p:extLst>
      <p:ext uri="{BB962C8B-B14F-4D97-AF65-F5344CB8AC3E}">
        <p14:creationId xmlns:p14="http://schemas.microsoft.com/office/powerpoint/2010/main" val="8023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éptalálat a következőre: „solr”">
            <a:extLst>
              <a:ext uri="{FF2B5EF4-FFF2-40B4-BE49-F238E27FC236}">
                <a16:creationId xmlns:a16="http://schemas.microsoft.com/office/drawing/2014/main" id="{06895168-8FF6-4495-8881-BC788911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58403"/>
            <a:ext cx="5289550" cy="2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2877531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USECASE - ECOMMERCE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95639-4A3F-44A9-B0D7-E769E249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6" y="1345829"/>
            <a:ext cx="5824323" cy="39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21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7829447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DATA STRUCTURES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0484-077B-4A09-A345-882A654C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79" y="1062736"/>
            <a:ext cx="6244610" cy="47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71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SCIENCE</a:t>
            </a:r>
          </a:p>
        </p:txBody>
      </p:sp>
      <p:pic>
        <p:nvPicPr>
          <p:cNvPr id="6146" name="Picture 2" descr="Képtalálat a következőre: „kevin bacon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608138"/>
            <a:ext cx="3043957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48325" y="210571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KEVIN BACON CHANGED 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34172070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</a:t>
            </a:r>
          </a:p>
        </p:txBody>
      </p:sp>
      <p:pic>
        <p:nvPicPr>
          <p:cNvPr id="1028" name="Picture 4" descr="Képtalálat a következőre: „linked barabas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10" y="1199113"/>
            <a:ext cx="3182711" cy="492392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content-frt3-1.xx.fbcdn.net/v/t1.0-9/13882235_10157182229580612_7574451711656698276_n.jpg?oh=d94a7729046f5112be024605fb958f89&amp;oe=586B7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50" y="1199113"/>
            <a:ext cx="5126864" cy="49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531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604"/>
          <a:stretch/>
        </p:blipFill>
        <p:spPr>
          <a:xfrm>
            <a:off x="1649912" y="2485006"/>
            <a:ext cx="7979315" cy="3814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47435" y="1243402"/>
            <a:ext cx="1898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TYPE </a:t>
            </a:r>
          </a:p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ANALYTICS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952" y="874070"/>
            <a:ext cx="3443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Arial Black" panose="020B0A04020102020204" pitchFamily="34" charset="0"/>
              </a:rPr>
              <a:t>NEW </a:t>
            </a:r>
            <a:endParaRPr lang="en-US" sz="8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849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A3901-1225-430A-A855-69642CAE2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9988" r="9019" b="7623"/>
          <a:stretch/>
        </p:blipFill>
        <p:spPr>
          <a:xfrm>
            <a:off x="2400317" y="1155234"/>
            <a:ext cx="6790100" cy="4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39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ROBUSTNESS TESTING</a:t>
            </a:r>
          </a:p>
        </p:txBody>
      </p:sp>
      <p:pic>
        <p:nvPicPr>
          <p:cNvPr id="8194" name="Picture 2" descr="Képtalálat a következőre: „netflix simian army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99" y="1934726"/>
            <a:ext cx="285498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éptalálat a következőre: „Northeast blackout of 2003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02" y="1799352"/>
            <a:ext cx="5724057" cy="3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819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SEGMENTATION / FRAUD DETECTION</a:t>
            </a:r>
          </a:p>
        </p:txBody>
      </p:sp>
      <p:pic>
        <p:nvPicPr>
          <p:cNvPr id="10242" name="Picture 2" descr="Képtalálat a következőre: „network science clusters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9" b="12439"/>
          <a:stretch/>
        </p:blipFill>
        <p:spPr bwMode="auto">
          <a:xfrm>
            <a:off x="2421844" y="1057922"/>
            <a:ext cx="7348311" cy="53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6777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28522</TotalTime>
  <Words>2183</Words>
  <Application>Microsoft Macintosh PowerPoint</Application>
  <PresentationFormat>Widescreen</PresentationFormat>
  <Paragraphs>735</Paragraphs>
  <Slides>107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9" baseType="lpstr">
      <vt:lpstr>Agency FB</vt:lpstr>
      <vt:lpstr>Aharoni</vt:lpstr>
      <vt:lpstr>Arial</vt:lpstr>
      <vt:lpstr>Arial Black</vt:lpstr>
      <vt:lpstr>Calibri</vt:lpstr>
      <vt:lpstr>Courier New</vt:lpstr>
      <vt:lpstr>Lucida Grande</vt:lpstr>
      <vt:lpstr>Segoe UI Light</vt:lpstr>
      <vt:lpstr>Trebuchet MS</vt:lpstr>
      <vt:lpstr>Wingdings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1735</cp:revision>
  <cp:lastPrinted>2019-10-02T12:13:50Z</cp:lastPrinted>
  <dcterms:created xsi:type="dcterms:W3CDTF">2014-07-08T13:27:24Z</dcterms:created>
  <dcterms:modified xsi:type="dcterms:W3CDTF">2021-10-27T12:18:25Z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